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3"/>
  </p:notesMasterIdLst>
  <p:sldIdLst>
    <p:sldId id="264" r:id="rId2"/>
    <p:sldId id="276" r:id="rId3"/>
    <p:sldId id="277" r:id="rId4"/>
    <p:sldId id="278" r:id="rId5"/>
    <p:sldId id="279" r:id="rId6"/>
    <p:sldId id="283" r:id="rId7"/>
    <p:sldId id="281" r:id="rId8"/>
    <p:sldId id="280" r:id="rId9"/>
    <p:sldId id="286" r:id="rId10"/>
    <p:sldId id="284" r:id="rId11"/>
    <p:sldId id="285" r:id="rId12"/>
    <p:sldId id="287" r:id="rId13"/>
    <p:sldId id="282" r:id="rId14"/>
    <p:sldId id="302" r:id="rId15"/>
    <p:sldId id="288" r:id="rId16"/>
    <p:sldId id="290" r:id="rId17"/>
    <p:sldId id="292" r:id="rId18"/>
    <p:sldId id="289" r:id="rId19"/>
    <p:sldId id="257" r:id="rId20"/>
    <p:sldId id="293" r:id="rId21"/>
    <p:sldId id="295" r:id="rId22"/>
    <p:sldId id="296" r:id="rId23"/>
    <p:sldId id="303" r:id="rId24"/>
    <p:sldId id="260" r:id="rId25"/>
    <p:sldId id="261" r:id="rId26"/>
    <p:sldId id="298" r:id="rId27"/>
    <p:sldId id="299" r:id="rId28"/>
    <p:sldId id="297" r:id="rId29"/>
    <p:sldId id="300" r:id="rId30"/>
    <p:sldId id="294" r:id="rId31"/>
    <p:sldId id="301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0000"/>
    <a:srgbClr val="3366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03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6DEDD9-5C41-4A8B-A36F-A3D57C9189C1}" type="datetimeFigureOut">
              <a:rPr lang="en-US"/>
              <a:pPr>
                <a:defRPr/>
              </a:pPr>
              <a:t>9/10/2009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DFC7F30-AF41-4BA3-8003-DA09840E1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3BA433-E2E9-4B6C-9A9A-0ECE8D9DDC6C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B6DA8A-7065-47F9-863B-2ADE5D83F4B3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BF6CD-74C5-490A-98F3-D4299CE84D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501BB-BBCA-49D3-B1DA-4ED87487D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F25FC-EC61-44F2-AFF4-BABFE73B6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3C365-269E-4041-B9BD-A78B6ECCD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D5D8C-F1D7-4651-A55F-70317E3D6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FA225-8CDC-4BED-9598-E291AF256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37100-A2AC-4380-B2AC-E8BE1F09C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F7CCF-6B53-4580-8CAB-21FFF2581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9D4C1-5F49-4D1C-B24C-D877D6DA6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12EAF-E147-4BA1-96E7-B3A756E1F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61B4-CD23-4694-B5BF-4647AF354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23572-14D8-42CC-9FD7-D6366F713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0F715-AD87-4611-A556-96C84CB8E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08839-C4CD-4403-A4FB-3EEFD8E1E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0DA6586-DC20-4E4A-B377-A59D1315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png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2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5.png"/><Relationship Id="rId9" Type="http://schemas.openxmlformats.org/officeDocument/2006/relationships/oleObject" Target="../embeddings/oleObject4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 5.1</a:t>
            </a:r>
            <a:br>
              <a:rPr lang="en-US" smtClean="0"/>
            </a:br>
            <a:r>
              <a:rPr lang="en-US" smtClean="0"/>
              <a:t>Inverse Functions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2800" b="1" dirty="0" smtClean="0"/>
              <a:t>                 </a:t>
            </a:r>
            <a:r>
              <a:rPr lang="en-US" sz="2800" b="1" u="sng" dirty="0" smtClean="0"/>
              <a:t>Functions and Inverse functions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Suppose f 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is the inverse function for f. Then f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(f(x)) = x and f(f 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(y)) = y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as long </a:t>
            </a:r>
            <a:r>
              <a:rPr lang="en-US" sz="2000" dirty="0" smtClean="0"/>
              <a:t>as x is in the domain of f, and y is in the domain of f </a:t>
            </a:r>
            <a:r>
              <a:rPr lang="en-US" sz="2000" baseline="30000" dirty="0" smtClean="0"/>
              <a:t>-1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686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b="1" u="sng" dirty="0" smtClean="0"/>
              <a:t>Example </a:t>
            </a:r>
          </a:p>
          <a:p>
            <a:pPr eaLnBrk="1" hangingPunct="1">
              <a:buFontTx/>
              <a:buNone/>
            </a:pPr>
            <a:r>
              <a:rPr lang="en-US" sz="1800" dirty="0" smtClean="0"/>
              <a:t>Graph the function f(x) = 2                 on the domain [-4, 12].</a:t>
            </a:r>
          </a:p>
          <a:p>
            <a:pPr eaLnBrk="1" hangingPunct="1">
              <a:buFontTx/>
              <a:buNone/>
            </a:pPr>
            <a:r>
              <a:rPr lang="en-US" sz="1800" dirty="0" smtClean="0"/>
              <a:t>Graph its inverse function f </a:t>
            </a:r>
            <a:r>
              <a:rPr lang="en-US" sz="1800" baseline="30000" dirty="0" smtClean="0"/>
              <a:t>-1 </a:t>
            </a:r>
            <a:r>
              <a:rPr lang="en-US" sz="1800" dirty="0" smtClean="0"/>
              <a:t>(x) = x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   - 4</a:t>
            </a:r>
          </a:p>
          <a:p>
            <a:pPr eaLnBrk="1" hangingPunct="1">
              <a:buFontTx/>
              <a:buNone/>
            </a:pPr>
            <a:r>
              <a:rPr lang="en-US" sz="1800" dirty="0" smtClean="0"/>
              <a:t>                                                            2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971800" y="2171700"/>
          <a:ext cx="762000" cy="381000"/>
        </p:xfrm>
        <a:graphic>
          <a:graphicData uri="http://schemas.openxmlformats.org/presentationml/2006/ole">
            <p:oleObj spid="_x0000_s2050" name="Equation" r:id="rId3" imgW="457200" imgH="228600" progId="Equation.3">
              <p:embed/>
            </p:oleObj>
          </a:graphicData>
        </a:graphic>
      </p:graphicFrame>
      <p:sp>
        <p:nvSpPr>
          <p:cNvPr id="2053" name="Line 7"/>
          <p:cNvSpPr>
            <a:spLocks noChangeShapeType="1"/>
          </p:cNvSpPr>
          <p:nvPr/>
        </p:nvSpPr>
        <p:spPr bwMode="auto">
          <a:xfrm>
            <a:off x="0" y="58674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4" name="Line 8"/>
          <p:cNvSpPr>
            <a:spLocks noChangeShapeType="1"/>
          </p:cNvSpPr>
          <p:nvPr/>
        </p:nvSpPr>
        <p:spPr bwMode="auto">
          <a:xfrm flipV="1">
            <a:off x="1066800" y="35814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5" name="Arc 9"/>
          <p:cNvSpPr>
            <a:spLocks/>
          </p:cNvSpPr>
          <p:nvPr/>
        </p:nvSpPr>
        <p:spPr bwMode="auto">
          <a:xfrm rot="10800000" flipV="1">
            <a:off x="228600" y="4038600"/>
            <a:ext cx="4267200" cy="1828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10"/>
          <p:cNvSpPr>
            <a:spLocks noChangeShapeType="1"/>
          </p:cNvSpPr>
          <p:nvPr/>
        </p:nvSpPr>
        <p:spPr bwMode="auto">
          <a:xfrm>
            <a:off x="5638800" y="57150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7" name="Line 11"/>
          <p:cNvSpPr>
            <a:spLocks noChangeShapeType="1"/>
          </p:cNvSpPr>
          <p:nvPr/>
        </p:nvSpPr>
        <p:spPr bwMode="auto">
          <a:xfrm flipV="1">
            <a:off x="5921375" y="2895600"/>
            <a:ext cx="4445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8" name="Arc 12"/>
          <p:cNvSpPr>
            <a:spLocks/>
          </p:cNvSpPr>
          <p:nvPr/>
        </p:nvSpPr>
        <p:spPr bwMode="auto">
          <a:xfrm flipV="1">
            <a:off x="5943600" y="3352800"/>
            <a:ext cx="2362200" cy="3200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Text Box 13"/>
          <p:cNvSpPr txBox="1">
            <a:spLocks noChangeArrowheads="1"/>
          </p:cNvSpPr>
          <p:nvPr/>
        </p:nvSpPr>
        <p:spPr bwMode="auto">
          <a:xfrm>
            <a:off x="136525" y="5878513"/>
            <a:ext cx="4524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-4                                                                                 12</a:t>
            </a:r>
          </a:p>
        </p:txBody>
      </p:sp>
      <p:sp>
        <p:nvSpPr>
          <p:cNvPr id="2060" name="Text Box 14"/>
          <p:cNvSpPr txBox="1">
            <a:spLocks noChangeArrowheads="1"/>
          </p:cNvSpPr>
          <p:nvPr/>
        </p:nvSpPr>
        <p:spPr bwMode="auto">
          <a:xfrm>
            <a:off x="5546725" y="6335713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- 4</a:t>
            </a:r>
          </a:p>
        </p:txBody>
      </p:sp>
      <p:sp>
        <p:nvSpPr>
          <p:cNvPr id="2061" name="Text Box 15"/>
          <p:cNvSpPr txBox="1">
            <a:spLocks noChangeArrowheads="1"/>
          </p:cNvSpPr>
          <p:nvPr/>
        </p:nvSpPr>
        <p:spPr bwMode="auto">
          <a:xfrm>
            <a:off x="5546725" y="3135313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12</a:t>
            </a:r>
          </a:p>
        </p:txBody>
      </p:sp>
      <p:sp>
        <p:nvSpPr>
          <p:cNvPr id="2062" name="Line 16"/>
          <p:cNvSpPr>
            <a:spLocks noChangeShapeType="1"/>
          </p:cNvSpPr>
          <p:nvPr/>
        </p:nvSpPr>
        <p:spPr bwMode="auto">
          <a:xfrm>
            <a:off x="3657600" y="2895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Line 17"/>
          <p:cNvSpPr>
            <a:spLocks noChangeShapeType="1"/>
          </p:cNvSpPr>
          <p:nvPr/>
        </p:nvSpPr>
        <p:spPr bwMode="auto">
          <a:xfrm>
            <a:off x="4419600" y="40386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4" name="Line 18"/>
          <p:cNvSpPr>
            <a:spLocks noChangeShapeType="1"/>
          </p:cNvSpPr>
          <p:nvPr/>
        </p:nvSpPr>
        <p:spPr bwMode="auto">
          <a:xfrm flipV="1">
            <a:off x="8305800" y="3352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Graph</a:t>
            </a:r>
          </a:p>
        </p:txBody>
      </p:sp>
      <p:graphicFrame>
        <p:nvGraphicFramePr>
          <p:cNvPr id="36962" name="Group 98"/>
          <p:cNvGraphicFramePr>
            <a:graphicFrameLocks noGrp="1"/>
          </p:cNvGraphicFramePr>
          <p:nvPr>
            <p:ph sz="half" idx="1"/>
          </p:nvPr>
        </p:nvGraphicFramePr>
        <p:xfrm>
          <a:off x="152400" y="1295400"/>
          <a:ext cx="3581400" cy="1143000"/>
        </p:xfrm>
        <a:graphic>
          <a:graphicData uri="http://schemas.openxmlformats.org/drawingml/2006/table">
            <a:tbl>
              <a:tblPr/>
              <a:tblGrid>
                <a:gridCol w="977900"/>
                <a:gridCol w="515938"/>
                <a:gridCol w="542925"/>
                <a:gridCol w="490537"/>
                <a:gridCol w="492125"/>
                <a:gridCol w="561975"/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 =f(x)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947" name="Group 83"/>
          <p:cNvGraphicFramePr>
            <a:graphicFrameLocks noGrp="1"/>
          </p:cNvGraphicFramePr>
          <p:nvPr>
            <p:ph sz="half" idx="2"/>
          </p:nvPr>
        </p:nvGraphicFramePr>
        <p:xfrm>
          <a:off x="4191000" y="1295400"/>
          <a:ext cx="4800601" cy="1143001"/>
        </p:xfrm>
        <a:graphic>
          <a:graphicData uri="http://schemas.openxmlformats.org/drawingml/2006/table">
            <a:tbl>
              <a:tblPr/>
              <a:tblGrid>
                <a:gridCol w="1057275"/>
                <a:gridCol w="544712"/>
                <a:gridCol w="798314"/>
                <a:gridCol w="800100"/>
                <a:gridCol w="800100"/>
                <a:gridCol w="800100"/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 = f 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77" name="Line 5"/>
          <p:cNvSpPr>
            <a:spLocks noChangeShapeType="1"/>
          </p:cNvSpPr>
          <p:nvPr/>
        </p:nvSpPr>
        <p:spPr bwMode="auto">
          <a:xfrm>
            <a:off x="2209800" y="6096000"/>
            <a:ext cx="563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78" name="Line 6"/>
          <p:cNvSpPr>
            <a:spLocks noChangeShapeType="1"/>
          </p:cNvSpPr>
          <p:nvPr/>
        </p:nvSpPr>
        <p:spPr bwMode="auto">
          <a:xfrm flipV="1">
            <a:off x="3581400" y="31242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79" name="Arc 7"/>
          <p:cNvSpPr>
            <a:spLocks/>
          </p:cNvSpPr>
          <p:nvPr/>
        </p:nvSpPr>
        <p:spPr bwMode="auto">
          <a:xfrm rot="10800000" flipV="1">
            <a:off x="2590800" y="4419600"/>
            <a:ext cx="4267200" cy="1828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0" name="Arc 10"/>
          <p:cNvSpPr>
            <a:spLocks/>
          </p:cNvSpPr>
          <p:nvPr/>
        </p:nvSpPr>
        <p:spPr bwMode="auto">
          <a:xfrm flipV="1">
            <a:off x="3581400" y="3429000"/>
            <a:ext cx="2362200" cy="3429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1" name="Line 11"/>
          <p:cNvSpPr>
            <a:spLocks noChangeShapeType="1"/>
          </p:cNvSpPr>
          <p:nvPr/>
        </p:nvSpPr>
        <p:spPr bwMode="auto">
          <a:xfrm flipV="1">
            <a:off x="2514600" y="4038600"/>
            <a:ext cx="39624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2" name="Text Box 12"/>
          <p:cNvSpPr txBox="1">
            <a:spLocks noChangeArrowheads="1"/>
          </p:cNvSpPr>
          <p:nvPr/>
        </p:nvSpPr>
        <p:spPr bwMode="auto">
          <a:xfrm>
            <a:off x="1828800" y="60960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- 5</a:t>
            </a:r>
          </a:p>
        </p:txBody>
      </p:sp>
      <p:sp>
        <p:nvSpPr>
          <p:cNvPr id="22583" name="Text Box 13"/>
          <p:cNvSpPr txBox="1">
            <a:spLocks noChangeArrowheads="1"/>
          </p:cNvSpPr>
          <p:nvPr/>
        </p:nvSpPr>
        <p:spPr bwMode="auto">
          <a:xfrm>
            <a:off x="5165725" y="6208713"/>
            <a:ext cx="215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    5                   10</a:t>
            </a:r>
          </a:p>
        </p:txBody>
      </p:sp>
      <p:sp>
        <p:nvSpPr>
          <p:cNvPr id="22584" name="Text Box 84"/>
          <p:cNvSpPr txBox="1">
            <a:spLocks noChangeArrowheads="1"/>
          </p:cNvSpPr>
          <p:nvPr/>
        </p:nvSpPr>
        <p:spPr bwMode="auto">
          <a:xfrm>
            <a:off x="3124200" y="3657600"/>
            <a:ext cx="4381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5</a:t>
            </a:r>
          </a:p>
        </p:txBody>
      </p:sp>
      <p:sp>
        <p:nvSpPr>
          <p:cNvPr id="22585" name="Line 99"/>
          <p:cNvSpPr>
            <a:spLocks noChangeShapeType="1"/>
          </p:cNvSpPr>
          <p:nvPr/>
        </p:nvSpPr>
        <p:spPr bwMode="auto">
          <a:xfrm>
            <a:off x="6781800" y="4419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86" name="Line 100"/>
          <p:cNvSpPr>
            <a:spLocks noChangeShapeType="1"/>
          </p:cNvSpPr>
          <p:nvPr/>
        </p:nvSpPr>
        <p:spPr bwMode="auto">
          <a:xfrm>
            <a:off x="2590800" y="6172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87" name="Line 101"/>
          <p:cNvSpPr>
            <a:spLocks noChangeShapeType="1"/>
          </p:cNvSpPr>
          <p:nvPr/>
        </p:nvSpPr>
        <p:spPr bwMode="auto">
          <a:xfrm flipH="1">
            <a:off x="3505200" y="6858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88" name="Line 102"/>
          <p:cNvSpPr>
            <a:spLocks noChangeShapeType="1"/>
          </p:cNvSpPr>
          <p:nvPr/>
        </p:nvSpPr>
        <p:spPr bwMode="auto">
          <a:xfrm>
            <a:off x="5943600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89" name="Line 103"/>
          <p:cNvSpPr>
            <a:spLocks noChangeShapeType="1"/>
          </p:cNvSpPr>
          <p:nvPr/>
        </p:nvSpPr>
        <p:spPr bwMode="auto">
          <a:xfrm flipV="1">
            <a:off x="5943600" y="3429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0"/>
            <a:ext cx="9144000" cy="1630363"/>
          </a:xfrm>
        </p:spPr>
        <p:txBody>
          <a:bodyPr rtlCol="0">
            <a:normAutofit fontScale="90000"/>
          </a:bodyPr>
          <a:lstStyle/>
          <a:p>
            <a:pPr marL="762000" indent="-762000" algn="l" eaLnBrk="1" fontAlgn="auto" hangingPunct="1">
              <a:spcAft>
                <a:spcPts val="0"/>
              </a:spcAft>
              <a:defRPr/>
            </a:pPr>
            <a:r>
              <a:rPr lang="en-US" sz="1600" dirty="0" smtClean="0"/>
              <a:t>             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2000" b="1" u="sng" dirty="0" smtClean="0"/>
              <a:t>Ex 5.1, No 33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a) Find the domain and range of the function g(x) =           </a:t>
            </a:r>
            <a:br>
              <a:rPr lang="en-US" sz="2000" b="1" dirty="0" smtClean="0"/>
            </a:br>
            <a:r>
              <a:rPr lang="en-US" sz="2000" b="1" dirty="0" smtClean="0"/>
              <a:t>b) Find a formula for g </a:t>
            </a:r>
            <a:r>
              <a:rPr lang="en-US" sz="2000" b="1" baseline="30000" dirty="0" smtClean="0"/>
              <a:t>-1</a:t>
            </a:r>
            <a:r>
              <a:rPr lang="en-US" sz="2000" b="1" dirty="0" smtClean="0"/>
              <a:t> (x)</a:t>
            </a:r>
            <a:br>
              <a:rPr lang="en-US" sz="2000" b="1" dirty="0" smtClean="0"/>
            </a:br>
            <a:r>
              <a:rPr lang="en-US" sz="2000" b="1" dirty="0" smtClean="0"/>
              <a:t>c) State the domain and range of g</a:t>
            </a:r>
            <a:r>
              <a:rPr lang="en-US" sz="2000" b="1" baseline="30000" dirty="0" smtClean="0"/>
              <a:t>-1</a:t>
            </a:r>
            <a:r>
              <a:rPr lang="en-US" sz="2000" b="1" dirty="0" smtClean="0"/>
              <a:t>(x)</a:t>
            </a:r>
            <a:br>
              <a:rPr lang="en-US" sz="2000" b="1" dirty="0" smtClean="0"/>
            </a:br>
            <a:r>
              <a:rPr lang="en-US" sz="2000" b="1" dirty="0" smtClean="0"/>
              <a:t>d) Graph g and g</a:t>
            </a:r>
            <a:r>
              <a:rPr lang="en-US" sz="2000" b="1" baseline="30000" dirty="0" smtClean="0"/>
              <a:t>-1 </a:t>
            </a:r>
            <a:r>
              <a:rPr lang="en-US" sz="2000" b="1" dirty="0" smtClean="0"/>
              <a:t>on the same grid</a:t>
            </a:r>
            <a:br>
              <a:rPr lang="en-US" sz="2000" b="1" dirty="0" smtClean="0"/>
            </a:br>
            <a:endParaRPr lang="en-US" sz="4000" dirty="0" smtClean="0"/>
          </a:p>
        </p:txBody>
      </p:sp>
      <p:graphicFrame>
        <p:nvGraphicFramePr>
          <p:cNvPr id="3074" name="Object 59"/>
          <p:cNvGraphicFramePr>
            <a:graphicFrameLocks noChangeAspect="1"/>
          </p:cNvGraphicFramePr>
          <p:nvPr>
            <p:ph sz="quarter" idx="1"/>
          </p:nvPr>
        </p:nvGraphicFramePr>
        <p:xfrm>
          <a:off x="1752600" y="3810000"/>
          <a:ext cx="457200" cy="228600"/>
        </p:xfrm>
        <a:graphic>
          <a:graphicData uri="http://schemas.openxmlformats.org/presentationml/2006/ole">
            <p:oleObj spid="_x0000_s3074" name="Equation" r:id="rId4" imgW="457200" imgH="228600" progId="Equation.3">
              <p:embed/>
            </p:oleObj>
          </a:graphicData>
        </a:graphic>
      </p:graphicFrame>
      <p:graphicFrame>
        <p:nvGraphicFramePr>
          <p:cNvPr id="3075" name="Object 62"/>
          <p:cNvGraphicFramePr>
            <a:graphicFrameLocks noChangeAspect="1"/>
          </p:cNvGraphicFramePr>
          <p:nvPr>
            <p:ph sz="quarter" idx="2"/>
          </p:nvPr>
        </p:nvGraphicFramePr>
        <p:xfrm>
          <a:off x="6019800" y="1905000"/>
          <a:ext cx="152400" cy="127000"/>
        </p:xfrm>
        <a:graphic>
          <a:graphicData uri="http://schemas.openxmlformats.org/presentationml/2006/ole">
            <p:oleObj spid="_x0000_s3075" name="Equation" r:id="rId5" imgW="152280" imgH="126720" progId="Equation.3">
              <p:embed/>
            </p:oleObj>
          </a:graphicData>
        </a:graphic>
      </p:graphicFrame>
      <p:graphicFrame>
        <p:nvGraphicFramePr>
          <p:cNvPr id="3076" name="Object 64"/>
          <p:cNvGraphicFramePr>
            <a:graphicFrameLocks noChangeAspect="1"/>
          </p:cNvGraphicFramePr>
          <p:nvPr>
            <p:ph sz="quarter" idx="3"/>
          </p:nvPr>
        </p:nvGraphicFramePr>
        <p:xfrm>
          <a:off x="533400" y="6324600"/>
          <a:ext cx="152400" cy="127000"/>
        </p:xfrm>
        <a:graphic>
          <a:graphicData uri="http://schemas.openxmlformats.org/presentationml/2006/ole">
            <p:oleObj spid="_x0000_s3076" name="Equation" r:id="rId6" imgW="152280" imgH="126720" progId="Equation.3">
              <p:embed/>
            </p:oleObj>
          </a:graphicData>
        </a:graphic>
      </p:graphicFrame>
      <p:graphicFrame>
        <p:nvGraphicFramePr>
          <p:cNvPr id="3077" name="Object 67"/>
          <p:cNvGraphicFramePr>
            <a:graphicFrameLocks noChangeAspect="1"/>
          </p:cNvGraphicFramePr>
          <p:nvPr>
            <p:ph sz="quarter" idx="4"/>
          </p:nvPr>
        </p:nvGraphicFramePr>
        <p:xfrm>
          <a:off x="6781800" y="2438400"/>
          <a:ext cx="685800" cy="342900"/>
        </p:xfrm>
        <a:graphic>
          <a:graphicData uri="http://schemas.openxmlformats.org/presentationml/2006/ole">
            <p:oleObj spid="_x0000_s3077" name="Equation" r:id="rId7" imgW="457200" imgH="228600" progId="Equation.3">
              <p:embed/>
            </p:oleObj>
          </a:graphicData>
        </a:graphic>
      </p:graphicFrame>
      <p:sp>
        <p:nvSpPr>
          <p:cNvPr id="3084" name="Line 26"/>
          <p:cNvSpPr>
            <a:spLocks noChangeShapeType="1"/>
          </p:cNvSpPr>
          <p:nvPr/>
        </p:nvSpPr>
        <p:spPr bwMode="auto">
          <a:xfrm flipV="1">
            <a:off x="609600" y="6073775"/>
            <a:ext cx="7924800" cy="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27"/>
          <p:cNvSpPr>
            <a:spLocks noChangeShapeType="1"/>
          </p:cNvSpPr>
          <p:nvPr/>
        </p:nvSpPr>
        <p:spPr bwMode="auto">
          <a:xfrm flipV="1">
            <a:off x="3581400" y="1905000"/>
            <a:ext cx="76200" cy="495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6" name="Arc 28"/>
          <p:cNvSpPr>
            <a:spLocks/>
          </p:cNvSpPr>
          <p:nvPr/>
        </p:nvSpPr>
        <p:spPr bwMode="auto">
          <a:xfrm rot="13000847" flipV="1">
            <a:off x="2286000" y="4572000"/>
            <a:ext cx="4191000" cy="1687513"/>
          </a:xfrm>
          <a:custGeom>
            <a:avLst/>
            <a:gdLst>
              <a:gd name="T0" fmla="*/ 0 w 27769"/>
              <a:gd name="T1" fmla="*/ 2147483647 h 21600"/>
              <a:gd name="T2" fmla="*/ 2147483647 w 27769"/>
              <a:gd name="T3" fmla="*/ 2147483647 h 21600"/>
              <a:gd name="T4" fmla="*/ 2147483647 w 27769"/>
              <a:gd name="T5" fmla="*/ 2147483647 h 21600"/>
              <a:gd name="T6" fmla="*/ 0 60000 65536"/>
              <a:gd name="T7" fmla="*/ 0 60000 65536"/>
              <a:gd name="T8" fmla="*/ 0 60000 65536"/>
              <a:gd name="T9" fmla="*/ 0 w 27769"/>
              <a:gd name="T10" fmla="*/ 0 h 21600"/>
              <a:gd name="T11" fmla="*/ 27769 w 2776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769" h="21600" fill="none" extrusionOk="0">
                <a:moveTo>
                  <a:pt x="-1" y="2211"/>
                </a:moveTo>
                <a:cubicBezTo>
                  <a:pt x="2962" y="756"/>
                  <a:pt x="6219" y="-1"/>
                  <a:pt x="9521" y="0"/>
                </a:cubicBezTo>
                <a:cubicBezTo>
                  <a:pt x="16922" y="0"/>
                  <a:pt x="23808" y="3789"/>
                  <a:pt x="27769" y="10042"/>
                </a:cubicBezTo>
              </a:path>
              <a:path w="27769" h="21600" stroke="0" extrusionOk="0">
                <a:moveTo>
                  <a:pt x="-1" y="2211"/>
                </a:moveTo>
                <a:cubicBezTo>
                  <a:pt x="2962" y="756"/>
                  <a:pt x="6219" y="-1"/>
                  <a:pt x="9521" y="0"/>
                </a:cubicBezTo>
                <a:cubicBezTo>
                  <a:pt x="16922" y="0"/>
                  <a:pt x="23808" y="3789"/>
                  <a:pt x="27769" y="10042"/>
                </a:cubicBezTo>
                <a:lnTo>
                  <a:pt x="9521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Arc 29"/>
          <p:cNvSpPr>
            <a:spLocks/>
          </p:cNvSpPr>
          <p:nvPr/>
        </p:nvSpPr>
        <p:spPr bwMode="auto">
          <a:xfrm rot="16200000" flipV="1">
            <a:off x="2628900" y="4000500"/>
            <a:ext cx="3505200" cy="1447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Line 30"/>
          <p:cNvSpPr>
            <a:spLocks noChangeShapeType="1"/>
          </p:cNvSpPr>
          <p:nvPr/>
        </p:nvSpPr>
        <p:spPr bwMode="auto">
          <a:xfrm flipV="1">
            <a:off x="2819400" y="4114800"/>
            <a:ext cx="27432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Text Box 31"/>
          <p:cNvSpPr txBox="1">
            <a:spLocks noChangeArrowheads="1"/>
          </p:cNvSpPr>
          <p:nvPr/>
        </p:nvSpPr>
        <p:spPr bwMode="auto">
          <a:xfrm>
            <a:off x="1371600" y="6172200"/>
            <a:ext cx="2582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-4            -2                 0</a:t>
            </a:r>
          </a:p>
        </p:txBody>
      </p:sp>
      <p:sp>
        <p:nvSpPr>
          <p:cNvPr id="3090" name="Text Box 32"/>
          <p:cNvSpPr txBox="1">
            <a:spLocks noChangeArrowheads="1"/>
          </p:cNvSpPr>
          <p:nvPr/>
        </p:nvSpPr>
        <p:spPr bwMode="auto">
          <a:xfrm>
            <a:off x="4724400" y="6172200"/>
            <a:ext cx="189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    2                 4</a:t>
            </a:r>
          </a:p>
        </p:txBody>
      </p:sp>
      <p:sp>
        <p:nvSpPr>
          <p:cNvPr id="3091" name="Text Box 56"/>
          <p:cNvSpPr txBox="1">
            <a:spLocks noChangeArrowheads="1"/>
          </p:cNvSpPr>
          <p:nvPr/>
        </p:nvSpPr>
        <p:spPr bwMode="auto">
          <a:xfrm>
            <a:off x="3200400" y="2743200"/>
            <a:ext cx="3111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4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2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3092" name="Text Box 61"/>
          <p:cNvSpPr txBox="1">
            <a:spLocks noChangeArrowheads="1"/>
          </p:cNvSpPr>
          <p:nvPr/>
        </p:nvSpPr>
        <p:spPr bwMode="auto">
          <a:xfrm>
            <a:off x="4648200" y="1752600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/>
              <a:t>Domain</a:t>
            </a:r>
            <a:r>
              <a:rPr lang="en-US"/>
              <a:t> : (-        4] : </a:t>
            </a:r>
            <a:r>
              <a:rPr lang="en-US" b="1" u="sng"/>
              <a:t>Range</a:t>
            </a:r>
            <a:r>
              <a:rPr lang="en-US"/>
              <a:t> : [ 0,    )</a:t>
            </a:r>
          </a:p>
        </p:txBody>
      </p:sp>
      <p:sp>
        <p:nvSpPr>
          <p:cNvPr id="3093" name="Text Box 66"/>
          <p:cNvSpPr txBox="1">
            <a:spLocks noChangeArrowheads="1"/>
          </p:cNvSpPr>
          <p:nvPr/>
        </p:nvSpPr>
        <p:spPr bwMode="auto">
          <a:xfrm>
            <a:off x="4953000" y="2133600"/>
            <a:ext cx="3136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b. Let y = g(x) and solve for x</a:t>
            </a:r>
          </a:p>
          <a:p>
            <a:r>
              <a:rPr lang="en-US"/>
              <a:t>         g(x) = y = </a:t>
            </a:r>
          </a:p>
        </p:txBody>
      </p:sp>
      <p:sp>
        <p:nvSpPr>
          <p:cNvPr id="3094" name="Text Box 69"/>
          <p:cNvSpPr txBox="1">
            <a:spLocks noChangeArrowheads="1"/>
          </p:cNvSpPr>
          <p:nvPr/>
        </p:nvSpPr>
        <p:spPr bwMode="auto">
          <a:xfrm>
            <a:off x="5638800" y="2743200"/>
            <a:ext cx="3505200" cy="257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 y</a:t>
            </a:r>
            <a:r>
              <a:rPr lang="en-US" baseline="30000"/>
              <a:t>2</a:t>
            </a:r>
            <a:r>
              <a:rPr lang="en-US"/>
              <a:t> = 4 – x</a:t>
            </a:r>
          </a:p>
          <a:p>
            <a:r>
              <a:rPr lang="en-US"/>
              <a:t>x = 4 – y</a:t>
            </a:r>
            <a:r>
              <a:rPr lang="en-US" baseline="30000"/>
              <a:t>2  </a:t>
            </a:r>
          </a:p>
          <a:p>
            <a:endParaRPr lang="en-US" baseline="30000"/>
          </a:p>
          <a:p>
            <a:r>
              <a:rPr lang="en-US"/>
              <a:t>The </a:t>
            </a:r>
            <a:r>
              <a:rPr lang="en-US" u="sng"/>
              <a:t>inverse function</a:t>
            </a:r>
            <a:r>
              <a:rPr lang="en-US"/>
              <a:t> is</a:t>
            </a:r>
          </a:p>
          <a:p>
            <a:r>
              <a:rPr lang="en-US"/>
              <a:t> </a:t>
            </a:r>
            <a:r>
              <a:rPr lang="en-US" b="1"/>
              <a:t>g</a:t>
            </a:r>
            <a:r>
              <a:rPr lang="en-US" b="1" baseline="30000"/>
              <a:t>-1</a:t>
            </a:r>
            <a:r>
              <a:rPr lang="en-US" b="1"/>
              <a:t>(x) = 4 - x</a:t>
            </a:r>
            <a:r>
              <a:rPr lang="en-US" b="1" baseline="30000"/>
              <a:t>2 </a:t>
            </a:r>
            <a:r>
              <a:rPr lang="en-US" sz="1100"/>
              <a:t>Interchange x and y</a:t>
            </a:r>
          </a:p>
          <a:p>
            <a:r>
              <a:rPr lang="en-US" sz="1100"/>
              <a:t>Using x as the input Variable.</a:t>
            </a:r>
          </a:p>
          <a:p>
            <a:endParaRPr lang="en-US" b="1" baseline="30000"/>
          </a:p>
          <a:p>
            <a:endParaRPr lang="en-US" b="1"/>
          </a:p>
          <a:p>
            <a:r>
              <a:rPr lang="en-US"/>
              <a:t>c)      Domain : [ 0,     )</a:t>
            </a:r>
          </a:p>
          <a:p>
            <a:r>
              <a:rPr lang="en-US"/>
              <a:t>         Range : ( -     , 4] </a:t>
            </a:r>
          </a:p>
        </p:txBody>
      </p:sp>
      <p:sp>
        <p:nvSpPr>
          <p:cNvPr id="3095" name="Text Box 70"/>
          <p:cNvSpPr txBox="1">
            <a:spLocks noChangeArrowheads="1"/>
          </p:cNvSpPr>
          <p:nvPr/>
        </p:nvSpPr>
        <p:spPr bwMode="auto">
          <a:xfrm>
            <a:off x="669925" y="3770313"/>
            <a:ext cx="1158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 = g(x) =</a:t>
            </a:r>
          </a:p>
        </p:txBody>
      </p:sp>
      <p:sp>
        <p:nvSpPr>
          <p:cNvPr id="3096" name="Text Box 71"/>
          <p:cNvSpPr txBox="1">
            <a:spLocks noChangeArrowheads="1"/>
          </p:cNvSpPr>
          <p:nvPr/>
        </p:nvSpPr>
        <p:spPr bwMode="auto">
          <a:xfrm>
            <a:off x="5334000" y="6491288"/>
            <a:ext cx="3254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 = g</a:t>
            </a:r>
            <a:r>
              <a:rPr lang="en-US" baseline="30000"/>
              <a:t>-1</a:t>
            </a:r>
            <a:r>
              <a:rPr lang="en-US"/>
              <a:t> (x)</a:t>
            </a:r>
          </a:p>
        </p:txBody>
      </p:sp>
      <p:sp>
        <p:nvSpPr>
          <p:cNvPr id="3097" name="Text Box 72"/>
          <p:cNvSpPr txBox="1">
            <a:spLocks noChangeArrowheads="1"/>
          </p:cNvSpPr>
          <p:nvPr/>
        </p:nvSpPr>
        <p:spPr bwMode="auto">
          <a:xfrm>
            <a:off x="4800600" y="3733800"/>
            <a:ext cx="673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 = x</a:t>
            </a:r>
          </a:p>
        </p:txBody>
      </p:sp>
      <p:graphicFrame>
        <p:nvGraphicFramePr>
          <p:cNvPr id="3078" name="Object 73"/>
          <p:cNvGraphicFramePr>
            <a:graphicFrameLocks noChangeAspect="1"/>
          </p:cNvGraphicFramePr>
          <p:nvPr/>
        </p:nvGraphicFramePr>
        <p:xfrm>
          <a:off x="8077200" y="1905000"/>
          <a:ext cx="152400" cy="127000"/>
        </p:xfrm>
        <a:graphic>
          <a:graphicData uri="http://schemas.openxmlformats.org/presentationml/2006/ole">
            <p:oleObj spid="_x0000_s3078" name="Equation" r:id="rId8" imgW="152280" imgH="126720" progId="Equation.3">
              <p:embed/>
            </p:oleObj>
          </a:graphicData>
        </a:graphic>
      </p:graphicFrame>
      <p:graphicFrame>
        <p:nvGraphicFramePr>
          <p:cNvPr id="3079" name="Object 74"/>
          <p:cNvGraphicFramePr>
            <a:graphicFrameLocks noChangeAspect="1"/>
          </p:cNvGraphicFramePr>
          <p:nvPr/>
        </p:nvGraphicFramePr>
        <p:xfrm>
          <a:off x="5715000" y="457200"/>
          <a:ext cx="685800" cy="342900"/>
        </p:xfrm>
        <a:graphic>
          <a:graphicData uri="http://schemas.openxmlformats.org/presentationml/2006/ole">
            <p:oleObj spid="_x0000_s3079" name="Equation" r:id="rId9" imgW="457200" imgH="228600" progId="Equation.3">
              <p:embed/>
            </p:oleObj>
          </a:graphicData>
        </a:graphic>
      </p:graphicFrame>
      <p:graphicFrame>
        <p:nvGraphicFramePr>
          <p:cNvPr id="3080" name="Object 75"/>
          <p:cNvGraphicFramePr>
            <a:graphicFrameLocks noChangeAspect="1"/>
          </p:cNvGraphicFramePr>
          <p:nvPr/>
        </p:nvGraphicFramePr>
        <p:xfrm>
          <a:off x="7696200" y="4800600"/>
          <a:ext cx="152400" cy="127000"/>
        </p:xfrm>
        <a:graphic>
          <a:graphicData uri="http://schemas.openxmlformats.org/presentationml/2006/ole">
            <p:oleObj spid="_x0000_s3080" name="Equation" r:id="rId10" imgW="152280" imgH="126720" progId="Equation.3">
              <p:embed/>
            </p:oleObj>
          </a:graphicData>
        </a:graphic>
      </p:graphicFrame>
      <p:graphicFrame>
        <p:nvGraphicFramePr>
          <p:cNvPr id="3081" name="Object 76"/>
          <p:cNvGraphicFramePr>
            <a:graphicFrameLocks noChangeAspect="1"/>
          </p:cNvGraphicFramePr>
          <p:nvPr/>
        </p:nvGraphicFramePr>
        <p:xfrm>
          <a:off x="7391400" y="5029200"/>
          <a:ext cx="152400" cy="127000"/>
        </p:xfrm>
        <a:graphic>
          <a:graphicData uri="http://schemas.openxmlformats.org/presentationml/2006/ole">
            <p:oleObj spid="_x0000_s3081" name="Equation" r:id="rId11" imgW="152280" imgH="126720" progId="Equation.3">
              <p:embed/>
            </p:oleObj>
          </a:graphicData>
        </a:graphic>
      </p:graphicFrame>
      <p:sp>
        <p:nvSpPr>
          <p:cNvPr id="3098" name="Text Box 77"/>
          <p:cNvSpPr txBox="1">
            <a:spLocks noChangeArrowheads="1"/>
          </p:cNvSpPr>
          <p:nvPr/>
        </p:nvSpPr>
        <p:spPr bwMode="auto">
          <a:xfrm>
            <a:off x="304800" y="61722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</a:t>
            </a:r>
          </a:p>
        </p:txBody>
      </p:sp>
      <p:sp>
        <p:nvSpPr>
          <p:cNvPr id="3099" name="Line 78"/>
          <p:cNvSpPr>
            <a:spLocks noChangeShapeType="1"/>
          </p:cNvSpPr>
          <p:nvPr/>
        </p:nvSpPr>
        <p:spPr bwMode="auto">
          <a:xfrm flipH="1">
            <a:off x="2590800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00" name="Line 80"/>
          <p:cNvSpPr>
            <a:spLocks noChangeShapeType="1"/>
          </p:cNvSpPr>
          <p:nvPr/>
        </p:nvSpPr>
        <p:spPr bwMode="auto">
          <a:xfrm>
            <a:off x="5105400" y="6248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082" name="Object 28"/>
          <p:cNvGraphicFramePr>
            <a:graphicFrameLocks noChangeAspect="1"/>
          </p:cNvGraphicFramePr>
          <p:nvPr/>
        </p:nvGraphicFramePr>
        <p:xfrm>
          <a:off x="8382000" y="6400800"/>
          <a:ext cx="152400" cy="127000"/>
        </p:xfrm>
        <a:graphic>
          <a:graphicData uri="http://schemas.openxmlformats.org/presentationml/2006/ole">
            <p:oleObj spid="_x0000_s3082" name="Equation" r:id="rId12" imgW="152280" imgH="126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5.1  (Inverse function) pg417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410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   </a:t>
            </a:r>
            <a:r>
              <a:rPr lang="en-US" sz="2000" u="sng" smtClean="0"/>
              <a:t>No 30</a:t>
            </a:r>
            <a:r>
              <a:rPr lang="en-US" sz="2000" smtClean="0"/>
              <a:t>      f (x) =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                  f   </a:t>
            </a:r>
            <a:r>
              <a:rPr lang="en-US" sz="2000" baseline="30000" smtClean="0"/>
              <a:t>1</a:t>
            </a:r>
            <a:r>
              <a:rPr lang="en-US" sz="2000" smtClean="0"/>
              <a:t>(x) = x</a:t>
            </a:r>
            <a:r>
              <a:rPr lang="en-US" sz="2000" b="1" baseline="30000" smtClean="0"/>
              <a:t>3</a:t>
            </a:r>
            <a:r>
              <a:rPr lang="en-US" sz="2000" smtClean="0"/>
              <a:t> – 1 ( Inverse function )</a:t>
            </a:r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>
              <a:buFontTx/>
              <a:buNone/>
            </a:pPr>
            <a:r>
              <a:rPr lang="en-US" sz="2000" smtClean="0"/>
              <a:t> </a:t>
            </a:r>
          </a:p>
        </p:txBody>
      </p:sp>
      <p:graphicFrame>
        <p:nvGraphicFramePr>
          <p:cNvPr id="32772" name="Group 4"/>
          <p:cNvGraphicFramePr>
            <a:graphicFrameLocks noGrp="1"/>
          </p:cNvGraphicFramePr>
          <p:nvPr>
            <p:ph sz="quarter" idx="2"/>
          </p:nvPr>
        </p:nvGraphicFramePr>
        <p:xfrm>
          <a:off x="1600200" y="3352800"/>
          <a:ext cx="2590800" cy="966788"/>
        </p:xfrm>
        <a:graphic>
          <a:graphicData uri="http://schemas.openxmlformats.org/drawingml/2006/table">
            <a:tbl>
              <a:tblPr/>
              <a:tblGrid>
                <a:gridCol w="517525"/>
                <a:gridCol w="520700"/>
                <a:gridCol w="514350"/>
                <a:gridCol w="520700"/>
                <a:gridCol w="517525"/>
              </a:tblGrid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826" name="Group 58"/>
          <p:cNvGraphicFramePr>
            <a:graphicFrameLocks noGrp="1"/>
          </p:cNvGraphicFramePr>
          <p:nvPr>
            <p:ph sz="quarter" idx="3"/>
          </p:nvPr>
        </p:nvGraphicFramePr>
        <p:xfrm>
          <a:off x="1600200" y="5105400"/>
          <a:ext cx="4343400" cy="868363"/>
        </p:xfrm>
        <a:graphic>
          <a:graphicData uri="http://schemas.openxmlformats.org/drawingml/2006/table">
            <a:tbl>
              <a:tblPr/>
              <a:tblGrid>
                <a:gridCol w="990600"/>
                <a:gridCol w="749300"/>
                <a:gridCol w="863600"/>
                <a:gridCol w="871538"/>
                <a:gridCol w="868362"/>
              </a:tblGrid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    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41" name="Line 24"/>
          <p:cNvSpPr>
            <a:spLocks noChangeShapeType="1"/>
          </p:cNvSpPr>
          <p:nvPr/>
        </p:nvSpPr>
        <p:spPr bwMode="auto">
          <a:xfrm>
            <a:off x="1676400" y="2209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2" name="Line 45"/>
          <p:cNvSpPr>
            <a:spLocks noChangeShapeType="1"/>
          </p:cNvSpPr>
          <p:nvPr/>
        </p:nvSpPr>
        <p:spPr bwMode="auto">
          <a:xfrm>
            <a:off x="1828800" y="5638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3" name="Text Box 46"/>
          <p:cNvSpPr txBox="1">
            <a:spLocks noChangeArrowheads="1"/>
          </p:cNvSpPr>
          <p:nvPr/>
        </p:nvSpPr>
        <p:spPr bwMode="auto">
          <a:xfrm>
            <a:off x="0" y="54864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Inverse Function</a:t>
            </a:r>
          </a:p>
        </p:txBody>
      </p:sp>
      <p:graphicFrame>
        <p:nvGraphicFramePr>
          <p:cNvPr id="4098" name="Object 48"/>
          <p:cNvGraphicFramePr>
            <a:graphicFrameLocks noChangeAspect="1"/>
          </p:cNvGraphicFramePr>
          <p:nvPr/>
        </p:nvGraphicFramePr>
        <p:xfrm>
          <a:off x="2590800" y="1600200"/>
          <a:ext cx="838200" cy="457200"/>
        </p:xfrm>
        <a:graphic>
          <a:graphicData uri="http://schemas.openxmlformats.org/presentationml/2006/ole">
            <p:oleObj spid="_x0000_s4098" name="Equation" r:id="rId3" imgW="419040" imgH="228600" progId="Equation.3">
              <p:embed/>
            </p:oleObj>
          </a:graphicData>
        </a:graphic>
      </p:graphicFrame>
      <p:pic>
        <p:nvPicPr>
          <p:cNvPr id="4144" name="Picture 4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2668588"/>
            <a:ext cx="3276600" cy="221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45" name="Line 50"/>
          <p:cNvSpPr>
            <a:spLocks noChangeShapeType="1"/>
          </p:cNvSpPr>
          <p:nvPr/>
        </p:nvSpPr>
        <p:spPr bwMode="auto">
          <a:xfrm flipV="1">
            <a:off x="6248400" y="3048000"/>
            <a:ext cx="1905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6" name="Text Box 59"/>
          <p:cNvSpPr txBox="1">
            <a:spLocks noChangeArrowheads="1"/>
          </p:cNvSpPr>
          <p:nvPr/>
        </p:nvSpPr>
        <p:spPr bwMode="auto">
          <a:xfrm>
            <a:off x="6308725" y="2170113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     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 5.2</a:t>
            </a:r>
            <a:br>
              <a:rPr lang="en-US" smtClean="0"/>
            </a:br>
            <a:r>
              <a:rPr lang="en-US" smtClean="0"/>
              <a:t>Logarithmic Functions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 eaLnBrk="1" hangingPunct="1"/>
            <a:r>
              <a:rPr lang="en-US" sz="3200" b="1" smtClean="0"/>
              <a:t>5.2 Inverse of logarithmic functions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229600" cy="5638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 u="sng" dirty="0" smtClean="0"/>
              <a:t>Conversion formulas for logarithms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1400" b="1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b="1" dirty="0" smtClean="0"/>
              <a:t>For any base </a:t>
            </a:r>
            <a:r>
              <a:rPr lang="en-US" sz="1400" b="1" i="1" dirty="0" smtClean="0">
                <a:cs typeface="Times New Roman" pitchFamily="18" charset="0"/>
              </a:rPr>
              <a:t>b&gt; 0 ,</a:t>
            </a:r>
            <a:endParaRPr lang="en-US" sz="1400" b="1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b="1" dirty="0" smtClean="0"/>
              <a:t>y = </a:t>
            </a:r>
            <a:r>
              <a:rPr lang="en-US" sz="1400" b="1" dirty="0" err="1" smtClean="0"/>
              <a:t>log</a:t>
            </a:r>
            <a:r>
              <a:rPr lang="en-US" sz="1400" b="1" baseline="-25000" dirty="0" err="1" smtClean="0"/>
              <a:t>b</a:t>
            </a:r>
            <a:r>
              <a:rPr lang="en-US" sz="1400" b="1" i="1" dirty="0" err="1" smtClean="0">
                <a:cs typeface="Times New Roman" pitchFamily="18" charset="0"/>
              </a:rPr>
              <a:t>x</a:t>
            </a:r>
            <a:r>
              <a:rPr lang="en-US" sz="1400" b="1" i="1" dirty="0" smtClean="0">
                <a:cs typeface="Times New Roman" pitchFamily="18" charset="0"/>
              </a:rPr>
              <a:t> , </a:t>
            </a:r>
            <a:r>
              <a:rPr lang="en-US" sz="1600" b="1" dirty="0" smtClean="0">
                <a:cs typeface="Times New Roman" pitchFamily="18" charset="0"/>
              </a:rPr>
              <a:t>if and only if  </a:t>
            </a:r>
            <a:r>
              <a:rPr lang="en-US" sz="1400" b="1" i="1" dirty="0" smtClean="0">
                <a:cs typeface="Times New Roman" pitchFamily="18" charset="0"/>
              </a:rPr>
              <a:t>x = b</a:t>
            </a:r>
            <a:r>
              <a:rPr lang="en-US" sz="1400" b="1" i="1" baseline="30000" dirty="0" smtClean="0">
                <a:cs typeface="Times New Roman" pitchFamily="18" charset="0"/>
              </a:rPr>
              <a:t>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cs typeface="Times New Roman" pitchFamily="18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 u="sng" dirty="0" smtClean="0">
                <a:cs typeface="Times New Roman" pitchFamily="18" charset="0"/>
              </a:rPr>
              <a:t>Logarithmic Function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1400" b="1" u="sng" dirty="0" smtClean="0">
              <a:cs typeface="Times New Roman" pitchFamily="18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b="1" dirty="0" smtClean="0">
                <a:cs typeface="Times New Roman" pitchFamily="18" charset="0"/>
              </a:rPr>
              <a:t>The logarithmic function base b, </a:t>
            </a:r>
            <a:r>
              <a:rPr lang="en-US" sz="1400" b="1" dirty="0" smtClean="0">
                <a:cs typeface="Times New Roman" pitchFamily="18" charset="0"/>
              </a:rPr>
              <a:t>g(x) = </a:t>
            </a:r>
            <a:r>
              <a:rPr lang="en-US" sz="1400" b="1" dirty="0" err="1" smtClean="0"/>
              <a:t>logb</a:t>
            </a:r>
            <a:r>
              <a:rPr lang="en-US" sz="1400" b="1" i="1" baseline="-25000" dirty="0" err="1" smtClean="0">
                <a:cs typeface="Times New Roman" pitchFamily="18" charset="0"/>
              </a:rPr>
              <a:t>x</a:t>
            </a:r>
            <a:r>
              <a:rPr lang="en-US" sz="1400" b="1" i="1" baseline="-25000" dirty="0" smtClean="0">
                <a:cs typeface="Times New Roman" pitchFamily="18" charset="0"/>
              </a:rPr>
              <a:t> </a:t>
            </a:r>
            <a:r>
              <a:rPr lang="en-US" sz="1400" b="1" i="1" dirty="0" smtClean="0">
                <a:cs typeface="Times New Roman" pitchFamily="18" charset="0"/>
              </a:rPr>
              <a:t>, </a:t>
            </a:r>
            <a:r>
              <a:rPr lang="en-US" sz="1600" b="1" dirty="0" smtClean="0">
                <a:cs typeface="Times New Roman" pitchFamily="18" charset="0"/>
              </a:rPr>
              <a:t>is the inverse of the exponential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b="1" dirty="0" smtClean="0">
                <a:cs typeface="Times New Roman" pitchFamily="18" charset="0"/>
              </a:rPr>
              <a:t>function of the same base,</a:t>
            </a:r>
            <a:r>
              <a:rPr lang="en-US" sz="1400" b="1" i="1" dirty="0" smtClean="0">
                <a:cs typeface="Times New Roman" pitchFamily="18" charset="0"/>
              </a:rPr>
              <a:t> f(x) = </a:t>
            </a:r>
            <a:r>
              <a:rPr lang="en-US" sz="1400" b="1" i="1" dirty="0" err="1" smtClean="0">
                <a:cs typeface="Times New Roman" pitchFamily="18" charset="0"/>
              </a:rPr>
              <a:t>b</a:t>
            </a:r>
            <a:r>
              <a:rPr lang="en-US" sz="1400" b="1" i="1" baseline="-25000" dirty="0" err="1" smtClean="0">
                <a:cs typeface="Times New Roman" pitchFamily="18" charset="0"/>
              </a:rPr>
              <a:t>x</a:t>
            </a:r>
            <a:endParaRPr lang="en-US" sz="1400" b="1" i="1" baseline="-25000" dirty="0" smtClean="0">
              <a:cs typeface="Times New Roman" pitchFamily="18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1400" b="1" i="1" dirty="0" smtClean="0">
              <a:cs typeface="Times New Roman" pitchFamily="18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b="1" i="1" dirty="0" smtClean="0">
                <a:cs typeface="Times New Roman" pitchFamily="18" charset="0"/>
              </a:rPr>
              <a:t> </a:t>
            </a:r>
            <a:r>
              <a:rPr lang="en-US" sz="1600" b="1" u="sng" dirty="0" smtClean="0">
                <a:cs typeface="Times New Roman" pitchFamily="18" charset="0"/>
              </a:rPr>
              <a:t>For example</a:t>
            </a:r>
            <a:r>
              <a:rPr lang="en-US" sz="1600" b="1" dirty="0" smtClean="0">
                <a:cs typeface="Times New Roman" pitchFamily="18" charset="0"/>
              </a:rPr>
              <a:t>, the function g(x)= </a:t>
            </a:r>
            <a:r>
              <a:rPr lang="en-US" sz="1600" b="1" dirty="0" smtClean="0"/>
              <a:t>log</a:t>
            </a:r>
            <a:r>
              <a:rPr lang="en-US" sz="1600" b="1" baseline="-25000" dirty="0" smtClean="0"/>
              <a:t>2</a:t>
            </a:r>
            <a:r>
              <a:rPr lang="en-US" sz="1600" b="1" dirty="0" smtClean="0">
                <a:cs typeface="Times New Roman" pitchFamily="18" charset="0"/>
              </a:rPr>
              <a:t>x, x is the inverse of f(x) = 2x. Each function undoes the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b="1" dirty="0" smtClean="0">
                <a:cs typeface="Times New Roman" pitchFamily="18" charset="0"/>
              </a:rPr>
              <a:t>effect of the other. So if we start with x = 3, apply f, and then apply g to the result. We return to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b="1" dirty="0" smtClean="0">
                <a:cs typeface="Times New Roman" pitchFamily="18" charset="0"/>
              </a:rPr>
              <a:t>he original number, 3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b="1" dirty="0" smtClean="0">
                <a:cs typeface="Times New Roman" pitchFamily="18" charset="0"/>
              </a:rPr>
              <a:t>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b="1" i="1" dirty="0" smtClean="0">
                <a:cs typeface="Times New Roman" pitchFamily="18" charset="0"/>
              </a:rPr>
              <a:t>x = 3,         f(3) = 2</a:t>
            </a:r>
            <a:r>
              <a:rPr lang="en-US" sz="1400" b="1" i="1" baseline="30000" dirty="0" smtClean="0">
                <a:cs typeface="Times New Roman" pitchFamily="18" charset="0"/>
              </a:rPr>
              <a:t>3</a:t>
            </a:r>
            <a:r>
              <a:rPr lang="en-US" sz="1400" b="1" i="1" dirty="0" smtClean="0">
                <a:cs typeface="Times New Roman" pitchFamily="18" charset="0"/>
              </a:rPr>
              <a:t> = 8               g(8) =                   </a:t>
            </a:r>
            <a:r>
              <a:rPr lang="en-US" sz="1400" b="1" dirty="0" smtClean="0"/>
              <a:t>log</a:t>
            </a:r>
            <a:r>
              <a:rPr lang="en-US" sz="1400" b="1" baseline="-25000" dirty="0" smtClean="0"/>
              <a:t>2</a:t>
            </a:r>
            <a:r>
              <a:rPr lang="en-US" sz="1400" b="1" i="1" dirty="0" smtClean="0">
                <a:cs typeface="Times New Roman" pitchFamily="18" charset="0"/>
              </a:rPr>
              <a:t>8 = 3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b="1" i="1" dirty="0" smtClean="0">
                <a:cs typeface="Times New Roman" pitchFamily="18" charset="0"/>
              </a:rPr>
              <a:t>        </a:t>
            </a:r>
            <a:r>
              <a:rPr lang="en-US" sz="1400" b="1" i="1" dirty="0" smtClean="0">
                <a:solidFill>
                  <a:srgbClr val="FF0000"/>
                </a:solidFill>
                <a:cs typeface="Times New Roman" pitchFamily="18" charset="0"/>
              </a:rPr>
              <a:t>Apply the                       Apply the log function    Original number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b="1" i="1" dirty="0" smtClean="0">
                <a:solidFill>
                  <a:srgbClr val="FF0000"/>
                </a:solidFill>
                <a:cs typeface="Times New Roman" pitchFamily="18" charset="0"/>
              </a:rPr>
              <a:t>exponential function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1400" b="1" i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b="1" dirty="0" smtClean="0">
                <a:cs typeface="Times New Roman" pitchFamily="18" charset="0"/>
              </a:rPr>
              <a:t>We can write both calculations together as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1400" b="1" i="1" dirty="0" smtClean="0">
              <a:cs typeface="Times New Roman" pitchFamily="18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b="1" dirty="0" smtClean="0"/>
              <a:t>                            log</a:t>
            </a:r>
            <a:r>
              <a:rPr lang="en-US" sz="1400" b="1" baseline="-25000" dirty="0" smtClean="0"/>
              <a:t>2</a:t>
            </a:r>
            <a:r>
              <a:rPr lang="en-US" sz="1400" b="1" dirty="0" smtClean="0"/>
              <a:t>( 2 </a:t>
            </a:r>
            <a:r>
              <a:rPr lang="en-US" sz="1400" b="1" baseline="30000" dirty="0" smtClean="0"/>
              <a:t>3</a:t>
            </a:r>
            <a:r>
              <a:rPr lang="en-US" sz="1400" b="1" dirty="0" smtClean="0"/>
              <a:t>) = 3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1400" b="1" i="1" dirty="0" smtClean="0">
              <a:cs typeface="Times New Roman" pitchFamily="18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b="1" dirty="0" smtClean="0">
                <a:cs typeface="Times New Roman" pitchFamily="18" charset="0"/>
              </a:rPr>
              <a:t>Applying first the exponential function and then the log function returns the original input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b="1" dirty="0" smtClean="0">
                <a:cs typeface="Times New Roman" pitchFamily="18" charset="0"/>
              </a:rPr>
              <a:t>value so that </a:t>
            </a:r>
            <a:r>
              <a:rPr lang="en-US" sz="1400" b="1" dirty="0" err="1" smtClean="0"/>
              <a:t>log</a:t>
            </a:r>
            <a:r>
              <a:rPr lang="en-US" sz="1400" b="1" baseline="-25000" dirty="0" err="1" smtClean="0"/>
              <a:t>b</a:t>
            </a:r>
            <a:r>
              <a:rPr lang="en-US" sz="1400" b="1" i="1" dirty="0" err="1" smtClean="0">
                <a:cs typeface="Times New Roman" pitchFamily="18" charset="0"/>
              </a:rPr>
              <a:t>b</a:t>
            </a:r>
            <a:r>
              <a:rPr lang="en-US" sz="1400" b="1" i="1" baseline="30000" dirty="0" err="1" smtClean="0">
                <a:cs typeface="Times New Roman" pitchFamily="18" charset="0"/>
              </a:rPr>
              <a:t>x</a:t>
            </a:r>
            <a:endParaRPr lang="en-US" sz="1400" b="1" i="1" baseline="30000" dirty="0" smtClean="0">
              <a:cs typeface="Times New Roman" pitchFamily="18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1400" b="1" i="1" dirty="0" smtClean="0">
              <a:cs typeface="Times New Roman" pitchFamily="18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1400" dirty="0" smtClean="0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838200" y="3886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685800"/>
          </a:xfrm>
        </p:spPr>
        <p:txBody>
          <a:bodyPr/>
          <a:lstStyle/>
          <a:p>
            <a:pPr eaLnBrk="1" hangingPunct="1"/>
            <a:r>
              <a:rPr lang="en-US" sz="3200" b="1" smtClean="0"/>
              <a:t>Graphs of Exponential Functions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1143000" y="61722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5638800" y="62484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V="1">
            <a:off x="5867400" y="32766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flipV="1">
            <a:off x="2514600" y="29718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7" name="Arc 7"/>
          <p:cNvSpPr>
            <a:spLocks/>
          </p:cNvSpPr>
          <p:nvPr/>
        </p:nvSpPr>
        <p:spPr bwMode="auto">
          <a:xfrm flipV="1">
            <a:off x="1371600" y="3581400"/>
            <a:ext cx="2133600" cy="2590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113" name="Group 9"/>
          <p:cNvGraphicFramePr>
            <a:graphicFrameLocks noGrp="1"/>
          </p:cNvGraphicFramePr>
          <p:nvPr/>
        </p:nvGraphicFramePr>
        <p:xfrm>
          <a:off x="304800" y="1676400"/>
          <a:ext cx="990600" cy="3744913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7142" name="Group 38"/>
          <p:cNvGraphicFramePr>
            <a:graphicFrameLocks noGrp="1"/>
          </p:cNvGraphicFramePr>
          <p:nvPr/>
        </p:nvGraphicFramePr>
        <p:xfrm>
          <a:off x="7696200" y="1524000"/>
          <a:ext cx="990600" cy="3744913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66" name="Text Box 67"/>
          <p:cNvSpPr txBox="1">
            <a:spLocks noChangeArrowheads="1"/>
          </p:cNvSpPr>
          <p:nvPr/>
        </p:nvSpPr>
        <p:spPr bwMode="auto">
          <a:xfrm>
            <a:off x="990600" y="6497638"/>
            <a:ext cx="3429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imes New Roman" pitchFamily="18" charset="0"/>
              </a:rPr>
              <a:t>- 5                                                  5</a:t>
            </a:r>
          </a:p>
        </p:txBody>
      </p:sp>
      <p:sp>
        <p:nvSpPr>
          <p:cNvPr id="25667" name="Text Box 68"/>
          <p:cNvSpPr txBox="1">
            <a:spLocks noChangeArrowheads="1"/>
          </p:cNvSpPr>
          <p:nvPr/>
        </p:nvSpPr>
        <p:spPr bwMode="auto">
          <a:xfrm>
            <a:off x="4800600" y="6521450"/>
            <a:ext cx="3962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imes New Roman" pitchFamily="18" charset="0"/>
              </a:rPr>
              <a:t>- 5                                                 5</a:t>
            </a:r>
          </a:p>
        </p:txBody>
      </p:sp>
      <p:sp>
        <p:nvSpPr>
          <p:cNvPr id="25668" name="Text Box 69"/>
          <p:cNvSpPr txBox="1">
            <a:spLocks noChangeArrowheads="1"/>
          </p:cNvSpPr>
          <p:nvPr/>
        </p:nvSpPr>
        <p:spPr bwMode="auto">
          <a:xfrm>
            <a:off x="228600" y="1066800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f(x)= 2</a:t>
            </a:r>
            <a:r>
              <a:rPr lang="en-US" b="1" i="1" baseline="3000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25669" name="Text Box 70"/>
          <p:cNvSpPr txBox="1">
            <a:spLocks noChangeArrowheads="1"/>
          </p:cNvSpPr>
          <p:nvPr/>
        </p:nvSpPr>
        <p:spPr bwMode="auto">
          <a:xfrm>
            <a:off x="7535863" y="914400"/>
            <a:ext cx="1495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g(x)= </a:t>
            </a:r>
            <a:r>
              <a:rPr lang="en-US" b="1"/>
              <a:t>log</a:t>
            </a:r>
            <a:r>
              <a:rPr lang="en-US" b="1" baseline="-25000"/>
              <a:t>2</a:t>
            </a:r>
            <a:r>
              <a:rPr lang="en-US" b="1" i="1"/>
              <a:t>x</a:t>
            </a:r>
          </a:p>
        </p:txBody>
      </p:sp>
      <p:sp>
        <p:nvSpPr>
          <p:cNvPr id="25670" name="Line 71"/>
          <p:cNvSpPr>
            <a:spLocks noChangeShapeType="1"/>
          </p:cNvSpPr>
          <p:nvPr/>
        </p:nvSpPr>
        <p:spPr bwMode="auto">
          <a:xfrm flipH="1">
            <a:off x="1143000" y="6172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71" name="Line 72"/>
          <p:cNvSpPr>
            <a:spLocks noChangeShapeType="1"/>
          </p:cNvSpPr>
          <p:nvPr/>
        </p:nvSpPr>
        <p:spPr bwMode="auto">
          <a:xfrm flipV="1">
            <a:off x="3505200" y="3505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72" name="Oval 74"/>
          <p:cNvSpPr>
            <a:spLocks noChangeArrowheads="1"/>
          </p:cNvSpPr>
          <p:nvPr/>
        </p:nvSpPr>
        <p:spPr bwMode="auto">
          <a:xfrm flipH="1">
            <a:off x="1600200" y="6096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73" name="Oval 75"/>
          <p:cNvSpPr>
            <a:spLocks noChangeArrowheads="1"/>
          </p:cNvSpPr>
          <p:nvPr/>
        </p:nvSpPr>
        <p:spPr bwMode="auto">
          <a:xfrm flipH="1">
            <a:off x="1905000" y="6019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74" name="Oval 77"/>
          <p:cNvSpPr>
            <a:spLocks noChangeArrowheads="1"/>
          </p:cNvSpPr>
          <p:nvPr/>
        </p:nvSpPr>
        <p:spPr bwMode="auto">
          <a:xfrm flipH="1">
            <a:off x="2514600" y="5715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75" name="Oval 78"/>
          <p:cNvSpPr>
            <a:spLocks noChangeArrowheads="1"/>
          </p:cNvSpPr>
          <p:nvPr/>
        </p:nvSpPr>
        <p:spPr bwMode="auto">
          <a:xfrm flipH="1">
            <a:off x="2819400" y="5410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76" name="Oval 79"/>
          <p:cNvSpPr>
            <a:spLocks noChangeArrowheads="1"/>
          </p:cNvSpPr>
          <p:nvPr/>
        </p:nvSpPr>
        <p:spPr bwMode="auto">
          <a:xfrm flipH="1">
            <a:off x="3429000" y="4114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77" name="Line 92"/>
          <p:cNvSpPr>
            <a:spLocks noChangeShapeType="1"/>
          </p:cNvSpPr>
          <p:nvPr/>
        </p:nvSpPr>
        <p:spPr bwMode="auto">
          <a:xfrm>
            <a:off x="3200400" y="2667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78" name="Line 93"/>
          <p:cNvSpPr>
            <a:spLocks noChangeShapeType="1"/>
          </p:cNvSpPr>
          <p:nvPr/>
        </p:nvSpPr>
        <p:spPr bwMode="auto">
          <a:xfrm flipV="1">
            <a:off x="4572000" y="6858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79" name="Arc 94"/>
          <p:cNvSpPr>
            <a:spLocks/>
          </p:cNvSpPr>
          <p:nvPr/>
        </p:nvSpPr>
        <p:spPr bwMode="auto">
          <a:xfrm flipV="1">
            <a:off x="3200400" y="762000"/>
            <a:ext cx="2133600" cy="1828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80" name="Arc 95"/>
          <p:cNvSpPr>
            <a:spLocks/>
          </p:cNvSpPr>
          <p:nvPr/>
        </p:nvSpPr>
        <p:spPr bwMode="auto">
          <a:xfrm rot="11599166" flipV="1">
            <a:off x="4743450" y="1382713"/>
            <a:ext cx="1519238" cy="319087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81" name="Line 96"/>
          <p:cNvSpPr>
            <a:spLocks noChangeShapeType="1"/>
          </p:cNvSpPr>
          <p:nvPr/>
        </p:nvSpPr>
        <p:spPr bwMode="auto">
          <a:xfrm flipV="1">
            <a:off x="3733800" y="914400"/>
            <a:ext cx="243840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82" name="Arc 97"/>
          <p:cNvSpPr>
            <a:spLocks/>
          </p:cNvSpPr>
          <p:nvPr/>
        </p:nvSpPr>
        <p:spPr bwMode="auto">
          <a:xfrm rot="11599166" flipV="1">
            <a:off x="6396038" y="3338513"/>
            <a:ext cx="774700" cy="34607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83" name="Rectangle 98"/>
          <p:cNvSpPr>
            <a:spLocks noChangeArrowheads="1"/>
          </p:cNvSpPr>
          <p:nvPr/>
        </p:nvSpPr>
        <p:spPr bwMode="auto">
          <a:xfrm>
            <a:off x="5638800" y="2130425"/>
            <a:ext cx="9667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g(x)= log</a:t>
            </a:r>
            <a:r>
              <a:rPr lang="en-US" sz="1200" b="1" baseline="-25000"/>
              <a:t>2</a:t>
            </a:r>
            <a:r>
              <a:rPr lang="en-US" sz="1200" b="1" i="1"/>
              <a:t>x</a:t>
            </a:r>
          </a:p>
        </p:txBody>
      </p:sp>
      <p:sp>
        <p:nvSpPr>
          <p:cNvPr id="25684" name="Rectangle 99"/>
          <p:cNvSpPr>
            <a:spLocks noChangeArrowheads="1"/>
          </p:cNvSpPr>
          <p:nvPr/>
        </p:nvSpPr>
        <p:spPr bwMode="auto">
          <a:xfrm>
            <a:off x="3276600" y="1597025"/>
            <a:ext cx="6937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f(x)= 2</a:t>
            </a:r>
            <a:r>
              <a:rPr lang="en-US" sz="1200" b="1" i="1" baseline="30000"/>
              <a:t>x</a:t>
            </a:r>
          </a:p>
        </p:txBody>
      </p:sp>
      <p:sp>
        <p:nvSpPr>
          <p:cNvPr id="25685" name="Line 100"/>
          <p:cNvSpPr>
            <a:spLocks noChangeShapeType="1"/>
          </p:cNvSpPr>
          <p:nvPr/>
        </p:nvSpPr>
        <p:spPr bwMode="auto">
          <a:xfrm>
            <a:off x="6019800" y="655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86" name="Line 101"/>
          <p:cNvSpPr>
            <a:spLocks noChangeShapeType="1"/>
          </p:cNvSpPr>
          <p:nvPr/>
        </p:nvSpPr>
        <p:spPr bwMode="auto">
          <a:xfrm flipV="1">
            <a:off x="7391400" y="34290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87" name="Line 102"/>
          <p:cNvSpPr>
            <a:spLocks noChangeShapeType="1"/>
          </p:cNvSpPr>
          <p:nvPr/>
        </p:nvSpPr>
        <p:spPr bwMode="auto">
          <a:xfrm flipH="1">
            <a:off x="4343400" y="4343400"/>
            <a:ext cx="4603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88" name="Line 103"/>
          <p:cNvSpPr>
            <a:spLocks noChangeShapeType="1"/>
          </p:cNvSpPr>
          <p:nvPr/>
        </p:nvSpPr>
        <p:spPr bwMode="auto">
          <a:xfrm>
            <a:off x="6553200" y="160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89" name="Line 104"/>
          <p:cNvSpPr>
            <a:spLocks noChangeShapeType="1"/>
          </p:cNvSpPr>
          <p:nvPr/>
        </p:nvSpPr>
        <p:spPr bwMode="auto">
          <a:xfrm flipH="1">
            <a:off x="3200400" y="2590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90" name="Line 105"/>
          <p:cNvSpPr>
            <a:spLocks noChangeShapeType="1"/>
          </p:cNvSpPr>
          <p:nvPr/>
        </p:nvSpPr>
        <p:spPr bwMode="auto">
          <a:xfrm flipV="1">
            <a:off x="5334000" y="685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91" name="Rectangle 106"/>
          <p:cNvSpPr>
            <a:spLocks noChangeArrowheads="1"/>
          </p:cNvSpPr>
          <p:nvPr/>
        </p:nvSpPr>
        <p:spPr bwMode="auto">
          <a:xfrm>
            <a:off x="3429000" y="5178425"/>
            <a:ext cx="6937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f(x)= 2</a:t>
            </a:r>
            <a:r>
              <a:rPr lang="en-US" sz="1200" b="1" i="1" baseline="30000"/>
              <a:t>x</a:t>
            </a:r>
          </a:p>
        </p:txBody>
      </p:sp>
      <p:sp>
        <p:nvSpPr>
          <p:cNvPr id="25692" name="Rectangle 107"/>
          <p:cNvSpPr>
            <a:spLocks noChangeArrowheads="1"/>
          </p:cNvSpPr>
          <p:nvPr/>
        </p:nvSpPr>
        <p:spPr bwMode="auto">
          <a:xfrm>
            <a:off x="6477000" y="5559425"/>
            <a:ext cx="9667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g(x)= log</a:t>
            </a:r>
            <a:r>
              <a:rPr lang="en-US" sz="1200" b="1" baseline="-25000"/>
              <a:t>2</a:t>
            </a:r>
            <a:r>
              <a:rPr lang="en-US" sz="1200" b="1" i="1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US" sz="3200" b="1" smtClean="0"/>
              <a:t>Evaluating 10 </a:t>
            </a:r>
            <a:r>
              <a:rPr lang="en-US" sz="3200" b="1" baseline="30000" smtClean="0"/>
              <a:t>x </a:t>
            </a:r>
            <a:r>
              <a:rPr lang="en-US" sz="3200" b="1" smtClean="0"/>
              <a:t>( pg – 427)</a:t>
            </a:r>
            <a:br>
              <a:rPr lang="en-US" sz="3200" b="1" smtClean="0"/>
            </a:br>
            <a:r>
              <a:rPr lang="en-US" sz="3200" b="1" smtClean="0"/>
              <a:t>(Graphing Calculator 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If f(x) = log</a:t>
            </a:r>
            <a:r>
              <a:rPr lang="en-US" sz="2000" baseline="-25000" smtClean="0"/>
              <a:t>10</a:t>
            </a:r>
            <a:r>
              <a:rPr lang="en-US" sz="2000" smtClean="0"/>
              <a:t> x, find x so that f(x) = -3.2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u="sng" smtClean="0"/>
              <a:t>Solution</a:t>
            </a:r>
            <a:r>
              <a:rPr lang="en-US" sz="2000" smtClean="0"/>
              <a:t> We must solve the equation log</a:t>
            </a:r>
            <a:r>
              <a:rPr lang="en-US" sz="2000" baseline="-25000" smtClean="0"/>
              <a:t>10</a:t>
            </a:r>
            <a:r>
              <a:rPr lang="en-US" sz="2000" smtClean="0"/>
              <a:t> x = -3.2. Rewriting the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equation in exponential form yields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x = 10 </a:t>
            </a:r>
            <a:r>
              <a:rPr lang="en-US" sz="2000" baseline="30000" smtClean="0"/>
              <a:t>-3.2</a:t>
            </a:r>
            <a:r>
              <a:rPr lang="en-US" sz="20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= 0.00063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The expression 10 </a:t>
            </a:r>
            <a:r>
              <a:rPr lang="en-US" sz="2000" baseline="30000" smtClean="0"/>
              <a:t>-3.2</a:t>
            </a:r>
            <a:r>
              <a:rPr lang="en-US" sz="2000" smtClean="0"/>
              <a:t> can be evaluated in two different ways with 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calculator. We can use the ^ key and press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10 ^ (-1) 3.2 </a:t>
            </a:r>
            <a:r>
              <a:rPr lang="en-US" sz="2000" u="sng" smtClean="0"/>
              <a:t>ENTER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Which gives 6.30957344 E </a:t>
            </a:r>
            <a:r>
              <a:rPr lang="en-US" sz="2000" baseline="30000" smtClean="0"/>
              <a:t>– 4,</a:t>
            </a:r>
            <a:r>
              <a:rPr lang="en-US" sz="2000" smtClean="0"/>
              <a:t> or approximately 0.00063.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487363"/>
          </a:xfrm>
        </p:spPr>
        <p:txBody>
          <a:bodyPr/>
          <a:lstStyle/>
          <a:p>
            <a:pPr algn="l" eaLnBrk="1" hangingPunct="1"/>
            <a:r>
              <a:rPr lang="en-US" sz="3200" b="1" u="sng" smtClean="0"/>
              <a:t>Steps for solving Logarithmic Functions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229600" cy="45259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 b="1" u="sng" smtClean="0"/>
              <a:t>Use the properties</a:t>
            </a:r>
            <a:r>
              <a:rPr lang="en-US" sz="2400" b="1" smtClean="0"/>
              <a:t> </a:t>
            </a:r>
            <a:r>
              <a:rPr lang="en-US" sz="2400" smtClean="0"/>
              <a:t>of Logarithms to combine all logs into one log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b="1" u="sng" smtClean="0"/>
              <a:t>Isolate</a:t>
            </a:r>
            <a:r>
              <a:rPr lang="en-US" sz="2400" smtClean="0"/>
              <a:t> the log on one side of the equation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b="1" u="sng" smtClean="0"/>
              <a:t>Convert</a:t>
            </a:r>
            <a:r>
              <a:rPr lang="en-US" sz="2400" smtClean="0"/>
              <a:t> the equation to exponential form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b="1" u="sng" smtClean="0"/>
              <a:t>Solve</a:t>
            </a:r>
            <a:r>
              <a:rPr lang="en-US" sz="2400" smtClean="0"/>
              <a:t> for the variable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b="1" u="sng" smtClean="0"/>
              <a:t>Check</a:t>
            </a:r>
            <a:r>
              <a:rPr lang="en-US" sz="2400" b="1" smtClean="0"/>
              <a:t> </a:t>
            </a:r>
            <a:r>
              <a:rPr lang="en-US" sz="2400" smtClean="0"/>
              <a:t>for extraneous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058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Evaluating Logarithmic Functions</a:t>
            </a:r>
            <a:br>
              <a:rPr lang="en-US" sz="3200" b="1" dirty="0" smtClean="0"/>
            </a:br>
            <a:r>
              <a:rPr lang="en-US" sz="3200" b="1" dirty="0" smtClean="0"/>
              <a:t>Use </a:t>
            </a:r>
            <a:r>
              <a:rPr lang="en-US" sz="3200" b="1" u="sng" dirty="0" smtClean="0"/>
              <a:t>Log key</a:t>
            </a:r>
            <a:r>
              <a:rPr lang="en-US" sz="3200" b="1" dirty="0" smtClean="0"/>
              <a:t> on a calculator</a:t>
            </a:r>
            <a:br>
              <a:rPr lang="en-US" sz="3200" b="1" dirty="0" smtClean="0"/>
            </a:br>
            <a:endParaRPr lang="en-US" sz="3200" b="1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2860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/>
              <a:t>Let f(x) = </a:t>
            </a:r>
            <a:r>
              <a:rPr lang="en-US" sz="1800" b="1" smtClean="0"/>
              <a:t>log </a:t>
            </a:r>
            <a:r>
              <a:rPr lang="en-US" sz="1800" b="1" baseline="-30000" smtClean="0">
                <a:cs typeface="Times New Roman" pitchFamily="18" charset="0"/>
              </a:rPr>
              <a:t>10</a:t>
            </a:r>
            <a:r>
              <a:rPr lang="en-US" sz="1800" b="1" smtClean="0"/>
              <a:t> x</a:t>
            </a:r>
            <a:r>
              <a:rPr lang="en-US" sz="2400" b="1" smtClean="0"/>
              <a:t> , Evaluate the following </a:t>
            </a:r>
          </a:p>
          <a:p>
            <a:pPr eaLnBrk="1" hangingPunct="1"/>
            <a:endParaRPr lang="en-US" sz="2400" b="1" smtClean="0"/>
          </a:p>
          <a:p>
            <a:pPr eaLnBrk="1" hangingPunct="1">
              <a:buFontTx/>
              <a:buNone/>
            </a:pPr>
            <a:r>
              <a:rPr lang="en-US" sz="2400" b="1" smtClean="0"/>
              <a:t>A) f(35) = </a:t>
            </a:r>
            <a:r>
              <a:rPr lang="en-US" sz="1800" b="1" smtClean="0"/>
              <a:t>log </a:t>
            </a:r>
            <a:r>
              <a:rPr lang="en-US" sz="1800" b="1" baseline="-30000" smtClean="0">
                <a:cs typeface="Times New Roman" pitchFamily="18" charset="0"/>
              </a:rPr>
              <a:t>10</a:t>
            </a:r>
            <a:r>
              <a:rPr lang="en-US" sz="1800" b="1" smtClean="0"/>
              <a:t> </a:t>
            </a:r>
            <a:r>
              <a:rPr lang="en-US" sz="2400" b="1" smtClean="0"/>
              <a:t> 35 = 1.544</a:t>
            </a:r>
          </a:p>
          <a:p>
            <a:pPr eaLnBrk="1" hangingPunct="1">
              <a:buFontTx/>
              <a:buNone/>
            </a:pPr>
            <a:r>
              <a:rPr lang="en-US" sz="2400" b="1" smtClean="0"/>
              <a:t>B) f(-8) =  , -8 is not the domain of f , f(-8), </a:t>
            </a:r>
          </a:p>
          <a:p>
            <a:pPr eaLnBrk="1" hangingPunct="1">
              <a:buFontTx/>
              <a:buNone/>
            </a:pPr>
            <a:r>
              <a:rPr lang="en-US" sz="2400" b="1" smtClean="0"/>
              <a:t>    or </a:t>
            </a:r>
            <a:r>
              <a:rPr lang="en-US" sz="1800" b="1" smtClean="0"/>
              <a:t>log </a:t>
            </a:r>
            <a:r>
              <a:rPr lang="en-US" sz="1800" b="1" baseline="-30000" smtClean="0">
                <a:cs typeface="Times New Roman" pitchFamily="18" charset="0"/>
              </a:rPr>
              <a:t>10</a:t>
            </a:r>
            <a:r>
              <a:rPr lang="en-US" sz="1800" b="1" smtClean="0"/>
              <a:t> (-8)</a:t>
            </a:r>
            <a:r>
              <a:rPr lang="en-US" sz="2400" b="1" smtClean="0"/>
              <a:t> is undefined</a:t>
            </a:r>
          </a:p>
          <a:p>
            <a:pPr eaLnBrk="1" hangingPunct="1">
              <a:buFontTx/>
              <a:buNone/>
            </a:pPr>
            <a:r>
              <a:rPr lang="en-US" sz="2400" b="1" smtClean="0"/>
              <a:t>C) 2f(16) + 1 = 2 </a:t>
            </a:r>
            <a:r>
              <a:rPr lang="en-US" sz="1800" b="1" smtClean="0"/>
              <a:t>log </a:t>
            </a:r>
            <a:r>
              <a:rPr lang="en-US" sz="1800" b="1" baseline="-30000" smtClean="0">
                <a:cs typeface="Times New Roman" pitchFamily="18" charset="0"/>
              </a:rPr>
              <a:t>10</a:t>
            </a:r>
            <a:r>
              <a:rPr lang="en-US" sz="1800" b="1" smtClean="0"/>
              <a:t> 16</a:t>
            </a:r>
            <a:r>
              <a:rPr lang="en-US" sz="2400" b="1" smtClean="0"/>
              <a:t> + 1</a:t>
            </a:r>
          </a:p>
          <a:p>
            <a:pPr eaLnBrk="1" hangingPunct="1">
              <a:buFontTx/>
              <a:buNone/>
            </a:pPr>
            <a:r>
              <a:rPr lang="en-US" sz="2400" b="1" smtClean="0"/>
              <a:t>     = 2(1.204) + 1 = 3.408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800600"/>
            <a:ext cx="2647950" cy="17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943600" y="4343400"/>
            <a:ext cx="2633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/>
              <a:t>In Graphing calculator</a:t>
            </a:r>
          </a:p>
        </p:txBody>
      </p:sp>
      <p:sp>
        <p:nvSpPr>
          <p:cNvPr id="28678" name="TextBox 5"/>
          <p:cNvSpPr txBox="1">
            <a:spLocks noChangeArrowheads="1"/>
          </p:cNvSpPr>
          <p:nvPr/>
        </p:nvSpPr>
        <p:spPr bwMode="auto">
          <a:xfrm>
            <a:off x="914400" y="1752600"/>
            <a:ext cx="1622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/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3200" b="1" smtClean="0"/>
              <a:t>Inverse Functions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762000"/>
            <a:ext cx="79248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b="1" u="sng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Suppose g is the </a:t>
            </a:r>
            <a:r>
              <a:rPr lang="en-US" sz="1400" b="1" u="sng" smtClean="0"/>
              <a:t>inverse function</a:t>
            </a:r>
            <a:r>
              <a:rPr lang="en-US" sz="1400" b="1" smtClean="0"/>
              <a:t> for f.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Then g(b) = a if and only if f(a) = 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200" b="1" u="sng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u="sng" smtClean="0"/>
              <a:t>Examples</a:t>
            </a:r>
            <a:r>
              <a:rPr lang="en-US" sz="1400" b="1" smtClean="0"/>
              <a:t> – Suppose g is the inverse function for f, and we know the following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function values for f: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f(-3) = 5, f(2) = 1, f(5) = 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u="sng" smtClean="0"/>
              <a:t>Find g(5) and g(0)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u="sng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u="sng" smtClean="0"/>
              <a:t>Solution</a:t>
            </a:r>
            <a:r>
              <a:rPr lang="en-US" sz="1400" b="1" smtClean="0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g(5) = - 3 because f(-3) = 5, and g(0) = 5 because f(5) = 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To visualizing the two functions, as shown below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For the function f, the </a:t>
            </a:r>
            <a:r>
              <a:rPr lang="en-US" sz="1400" b="1" u="sng" smtClean="0"/>
              <a:t>input variable</a:t>
            </a:r>
            <a:r>
              <a:rPr lang="en-US" sz="1400" b="1" smtClean="0"/>
              <a:t> is x and the </a:t>
            </a:r>
            <a:r>
              <a:rPr lang="en-US" sz="1400" b="1" u="sng" smtClean="0"/>
              <a:t>output variable</a:t>
            </a:r>
            <a:r>
              <a:rPr lang="en-US" sz="1400" b="1" smtClean="0"/>
              <a:t> is y.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For the inverse function g, the roles of the variables are interchanged.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 </a:t>
            </a:r>
            <a:r>
              <a:rPr lang="en-US" sz="1400" b="1" u="sng" smtClean="0"/>
              <a:t>y </a:t>
            </a:r>
            <a:r>
              <a:rPr lang="en-US" sz="1400" b="1" smtClean="0"/>
              <a:t>is now the </a:t>
            </a:r>
            <a:r>
              <a:rPr lang="en-US" sz="1400" b="1" u="sng" smtClean="0"/>
              <a:t>Input</a:t>
            </a:r>
            <a:r>
              <a:rPr lang="en-US" sz="1400" b="1" smtClean="0"/>
              <a:t> and </a:t>
            </a:r>
            <a:r>
              <a:rPr lang="en-US" sz="1400" b="1" u="sng" smtClean="0"/>
              <a:t>x</a:t>
            </a:r>
            <a:r>
              <a:rPr lang="en-US" sz="1400" b="1" smtClean="0"/>
              <a:t> is the </a:t>
            </a:r>
            <a:r>
              <a:rPr lang="en-US" sz="1400" b="1" u="sng" smtClean="0"/>
              <a:t>output</a:t>
            </a:r>
          </a:p>
        </p:txBody>
      </p:sp>
      <p:graphicFrame>
        <p:nvGraphicFramePr>
          <p:cNvPr id="22575" name="Group 47"/>
          <p:cNvGraphicFramePr>
            <a:graphicFrameLocks noGrp="1"/>
          </p:cNvGraphicFramePr>
          <p:nvPr>
            <p:ph sz="quarter" idx="2"/>
          </p:nvPr>
        </p:nvGraphicFramePr>
        <p:xfrm>
          <a:off x="1066800" y="4419600"/>
          <a:ext cx="1524000" cy="13411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71" name="Group 43"/>
          <p:cNvGraphicFramePr>
            <a:graphicFrameLocks noGrp="1"/>
          </p:cNvGraphicFramePr>
          <p:nvPr>
            <p:ph sz="quarter" idx="3"/>
          </p:nvPr>
        </p:nvGraphicFramePr>
        <p:xfrm>
          <a:off x="5715000" y="4114800"/>
          <a:ext cx="1447800" cy="1676400"/>
        </p:xfrm>
        <a:graphic>
          <a:graphicData uri="http://schemas.openxmlformats.org/drawingml/2006/table">
            <a:tbl>
              <a:tblPr/>
              <a:tblGrid>
                <a:gridCol w="723900"/>
                <a:gridCol w="723900"/>
              </a:tblGrid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98" name="Text Box 45"/>
          <p:cNvSpPr txBox="1">
            <a:spLocks noChangeArrowheads="1"/>
          </p:cNvSpPr>
          <p:nvPr/>
        </p:nvSpPr>
        <p:spPr bwMode="auto">
          <a:xfrm>
            <a:off x="1371600" y="3962400"/>
            <a:ext cx="88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 = f(x)</a:t>
            </a:r>
          </a:p>
        </p:txBody>
      </p:sp>
      <p:sp>
        <p:nvSpPr>
          <p:cNvPr id="15399" name="Text Box 46"/>
          <p:cNvSpPr txBox="1">
            <a:spLocks noChangeArrowheads="1"/>
          </p:cNvSpPr>
          <p:nvPr/>
        </p:nvSpPr>
        <p:spPr bwMode="auto">
          <a:xfrm>
            <a:off x="6019800" y="3581400"/>
            <a:ext cx="88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x= g(y)</a:t>
            </a:r>
          </a:p>
        </p:txBody>
      </p:sp>
      <p:sp>
        <p:nvSpPr>
          <p:cNvPr id="15400" name="Rectangle 7"/>
          <p:cNvSpPr>
            <a:spLocks noChangeArrowheads="1"/>
          </p:cNvSpPr>
          <p:nvPr/>
        </p:nvSpPr>
        <p:spPr bwMode="auto">
          <a:xfrm>
            <a:off x="7086600" y="3581400"/>
            <a:ext cx="1828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Inverse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020762"/>
          </a:xfrm>
        </p:spPr>
        <p:txBody>
          <a:bodyPr/>
          <a:lstStyle/>
          <a:p>
            <a:pPr eaLnBrk="1" hangingPunct="1"/>
            <a:r>
              <a:rPr lang="en-US" sz="2400" b="1" smtClean="0">
                <a:latin typeface="Times New Roman" pitchFamily="18" charset="0"/>
              </a:rPr>
              <a:t>Graph each pair of functions on your calculator. Explain the result</a:t>
            </a:r>
          </a:p>
        </p:txBody>
      </p:sp>
      <p:pic>
        <p:nvPicPr>
          <p:cNvPr id="2969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2057400"/>
            <a:ext cx="2514600" cy="1701800"/>
          </a:xfrm>
          <a:noFill/>
        </p:spPr>
      </p:pic>
      <p:pic>
        <p:nvPicPr>
          <p:cNvPr id="2970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068513"/>
            <a:ext cx="2286000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762000" y="1143000"/>
            <a:ext cx="4603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No.</a:t>
            </a:r>
            <a:r>
              <a:rPr lang="en-US" u="sng" dirty="0"/>
              <a:t>64  </a:t>
            </a:r>
            <a:r>
              <a:rPr lang="en-US" dirty="0"/>
              <a:t>    f(x) = log(x/3) , g(x) = log x – log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</a:t>
            </a:r>
            <a:r>
              <a:rPr lang="en-US" u="sng" smtClean="0"/>
              <a:t>Evaluate the expression</a:t>
            </a:r>
            <a:r>
              <a:rPr lang="en-US" smtClean="0"/>
              <a:t>         </a:t>
            </a:r>
            <a:r>
              <a:rPr lang="en-US" sz="1800" smtClean="0"/>
              <a:t>log </a:t>
            </a:r>
            <a:r>
              <a:rPr lang="en-US" sz="1800" b="1" baseline="-30000" smtClean="0">
                <a:cs typeface="Times New Roman" pitchFamily="18" charset="0"/>
              </a:rPr>
              <a:t>10</a:t>
            </a:r>
            <a:r>
              <a:rPr lang="en-US" sz="1800" smtClean="0"/>
              <a:t> </a:t>
            </a:r>
            <a:r>
              <a:rPr lang="en-US" smtClean="0"/>
              <a:t> M</a:t>
            </a:r>
            <a:r>
              <a:rPr lang="en-US" baseline="-25000" smtClean="0"/>
              <a:t>f</a:t>
            </a:r>
            <a:r>
              <a:rPr lang="en-US" smtClean="0"/>
              <a:t>   + 1</a:t>
            </a:r>
          </a:p>
          <a:p>
            <a:pPr eaLnBrk="1" hangingPunct="1">
              <a:buFontTx/>
              <a:buNone/>
            </a:pPr>
            <a:r>
              <a:rPr lang="en-US" smtClean="0"/>
              <a:t>                                           T =             M</a:t>
            </a:r>
            <a:r>
              <a:rPr lang="en-US" baseline="-25000" smtClean="0"/>
              <a:t>o</a:t>
            </a:r>
          </a:p>
          <a:p>
            <a:pPr eaLnBrk="1" hangingPunct="1">
              <a:buFontTx/>
              <a:buNone/>
            </a:pPr>
            <a:r>
              <a:rPr lang="en-US" smtClean="0"/>
              <a:t>                                                             K</a:t>
            </a:r>
          </a:p>
          <a:p>
            <a:pPr eaLnBrk="1" hangingPunct="1">
              <a:buFontTx/>
              <a:buNone/>
            </a:pPr>
            <a:r>
              <a:rPr lang="en-US" sz="1800" b="1" smtClean="0"/>
              <a:t>   For k = 0.028, M</a:t>
            </a:r>
            <a:r>
              <a:rPr lang="en-US" sz="1800" b="1" baseline="-25000" smtClean="0"/>
              <a:t>f</a:t>
            </a:r>
            <a:r>
              <a:rPr lang="en-US" sz="1800" b="1" smtClean="0"/>
              <a:t> = 1832 and M</a:t>
            </a:r>
            <a:r>
              <a:rPr lang="en-US" sz="1800" b="1" baseline="-25000" smtClean="0"/>
              <a:t>o</a:t>
            </a:r>
            <a:r>
              <a:rPr lang="en-US" sz="1800" b="1" smtClean="0"/>
              <a:t> = 15.3</a:t>
            </a:r>
          </a:p>
          <a:p>
            <a:pPr eaLnBrk="1" hangingPunct="1"/>
            <a:endParaRPr lang="en-US" sz="1800" b="1" smtClean="0"/>
          </a:p>
          <a:p>
            <a:pPr eaLnBrk="1" hangingPunct="1">
              <a:buFontTx/>
              <a:buNone/>
            </a:pPr>
            <a:r>
              <a:rPr lang="en-US" sz="1800" b="1" smtClean="0"/>
              <a:t>       T = </a:t>
            </a:r>
            <a:r>
              <a:rPr lang="en-US" sz="1800" smtClean="0"/>
              <a:t>log </a:t>
            </a:r>
            <a:r>
              <a:rPr lang="en-US" sz="1800" b="1" baseline="-30000" smtClean="0">
                <a:cs typeface="Times New Roman" pitchFamily="18" charset="0"/>
              </a:rPr>
              <a:t>10</a:t>
            </a:r>
            <a:r>
              <a:rPr lang="en-US" sz="1800" smtClean="0"/>
              <a:t> </a:t>
            </a:r>
            <a:r>
              <a:rPr lang="en-US" sz="1800" b="1" smtClean="0"/>
              <a:t> 1832      + 1   </a:t>
            </a:r>
          </a:p>
          <a:p>
            <a:pPr eaLnBrk="1" hangingPunct="1">
              <a:buFontTx/>
              <a:buNone/>
            </a:pPr>
            <a:r>
              <a:rPr lang="en-US" sz="1800" b="1" smtClean="0"/>
              <a:t>                         15.3              = </a:t>
            </a:r>
            <a:r>
              <a:rPr lang="en-US" sz="1800" smtClean="0"/>
              <a:t>log </a:t>
            </a:r>
            <a:r>
              <a:rPr lang="en-US" sz="1800" b="1" baseline="-30000" smtClean="0">
                <a:cs typeface="Times New Roman" pitchFamily="18" charset="0"/>
              </a:rPr>
              <a:t>10</a:t>
            </a:r>
            <a:r>
              <a:rPr lang="en-US" sz="1800" smtClean="0"/>
              <a:t> </a:t>
            </a:r>
            <a:r>
              <a:rPr lang="en-US" sz="1800" b="1" smtClean="0"/>
              <a:t> ( 120.739) =    2.082    = 74.35</a:t>
            </a:r>
          </a:p>
          <a:p>
            <a:pPr eaLnBrk="1" hangingPunct="1">
              <a:buFontTx/>
              <a:buNone/>
            </a:pPr>
            <a:r>
              <a:rPr lang="en-US" sz="1800" b="1" smtClean="0"/>
              <a:t>                        0.028                              0.028             0.028</a:t>
            </a: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5867400" y="1600200"/>
            <a:ext cx="1447800" cy="10668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V="1">
            <a:off x="5410200" y="2743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6" name="Line 8"/>
          <p:cNvSpPr>
            <a:spLocks noChangeShapeType="1"/>
          </p:cNvSpPr>
          <p:nvPr/>
        </p:nvSpPr>
        <p:spPr bwMode="auto">
          <a:xfrm>
            <a:off x="1524000" y="4648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AutoShape 9"/>
          <p:cNvSpPr>
            <a:spLocks noChangeArrowheads="1"/>
          </p:cNvSpPr>
          <p:nvPr/>
        </p:nvSpPr>
        <p:spPr bwMode="auto">
          <a:xfrm>
            <a:off x="1600200" y="3810000"/>
            <a:ext cx="1219200" cy="7620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Line 11"/>
          <p:cNvSpPr>
            <a:spLocks noChangeShapeType="1"/>
          </p:cNvSpPr>
          <p:nvPr/>
        </p:nvSpPr>
        <p:spPr bwMode="auto">
          <a:xfrm>
            <a:off x="4876800" y="4572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729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54102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0" name="Text Box 13"/>
          <p:cNvSpPr txBox="1">
            <a:spLocks noChangeArrowheads="1"/>
          </p:cNvSpPr>
          <p:nvPr/>
        </p:nvSpPr>
        <p:spPr bwMode="auto">
          <a:xfrm>
            <a:off x="1219200" y="5029200"/>
            <a:ext cx="1928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In Gr. calculator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657600" y="4572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Line 11"/>
          <p:cNvSpPr>
            <a:spLocks noChangeShapeType="1"/>
          </p:cNvSpPr>
          <p:nvPr/>
        </p:nvSpPr>
        <p:spPr bwMode="auto">
          <a:xfrm>
            <a:off x="5867400" y="2133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Line 11"/>
          <p:cNvSpPr>
            <a:spLocks noChangeShapeType="1"/>
          </p:cNvSpPr>
          <p:nvPr/>
        </p:nvSpPr>
        <p:spPr bwMode="auto">
          <a:xfrm>
            <a:off x="1600200" y="4191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58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8392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baseline="-25000" smtClean="0"/>
              <a:t>      </a:t>
            </a:r>
            <a:r>
              <a:rPr lang="en-US" sz="3600" smtClean="0"/>
              <a:t>   </a:t>
            </a:r>
            <a:r>
              <a:rPr lang="en-US" sz="2000" smtClean="0"/>
              <a:t>H</a:t>
            </a:r>
            <a:r>
              <a:rPr lang="en-US" sz="3600" smtClean="0"/>
              <a:t>   </a:t>
            </a:r>
            <a:r>
              <a:rPr lang="en-US" sz="2000" smtClean="0"/>
              <a:t>log </a:t>
            </a:r>
            <a:r>
              <a:rPr lang="en-US" sz="2000" b="1" baseline="-30000" smtClean="0">
                <a:cs typeface="Times New Roman" pitchFamily="18" charset="0"/>
              </a:rPr>
              <a:t>10</a:t>
            </a:r>
            <a:r>
              <a:rPr lang="en-US" sz="2000" smtClean="0"/>
              <a:t> </a:t>
            </a:r>
            <a:r>
              <a:rPr lang="en-US" sz="3600" smtClean="0"/>
              <a:t>                             </a:t>
            </a:r>
            <a:r>
              <a:rPr lang="en-US" sz="2400" b="1" smtClean="0"/>
              <a:t>H= 5730, N = 180</a:t>
            </a:r>
            <a:r>
              <a:rPr lang="en-US" sz="2400" smtClean="0"/>
              <a:t>, </a:t>
            </a:r>
            <a:r>
              <a:rPr lang="en-US" sz="2400" b="1" smtClean="0"/>
              <a:t>N</a:t>
            </a:r>
            <a:r>
              <a:rPr lang="en-US" sz="2400" b="1" baseline="-25000" smtClean="0"/>
              <a:t>0</a:t>
            </a:r>
            <a:r>
              <a:rPr lang="en-US" sz="2400" b="1" smtClean="0"/>
              <a:t>= 920</a:t>
            </a:r>
          </a:p>
          <a:p>
            <a:pPr eaLnBrk="1" hangingPunct="1">
              <a:buFontTx/>
              <a:buNone/>
            </a:pPr>
            <a:r>
              <a:rPr lang="en-US" sz="2000" smtClean="0"/>
              <a:t>                        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                         log </a:t>
            </a:r>
            <a:r>
              <a:rPr lang="en-US" sz="2000" b="1" baseline="-30000" smtClean="0">
                <a:cs typeface="Times New Roman" pitchFamily="18" charset="0"/>
              </a:rPr>
              <a:t>10</a:t>
            </a:r>
          </a:p>
          <a:p>
            <a:pPr eaLnBrk="1" hangingPunct="1">
              <a:buFontTx/>
              <a:buNone/>
            </a:pPr>
            <a:endParaRPr lang="en-US" sz="3600" baseline="-25000" smtClean="0"/>
          </a:p>
          <a:p>
            <a:pPr eaLnBrk="1" hangingPunct="1">
              <a:buFontTx/>
              <a:buNone/>
            </a:pPr>
            <a:r>
              <a:rPr lang="en-US" sz="3600" smtClean="0"/>
              <a:t>                                                              </a:t>
            </a:r>
            <a:endParaRPr lang="en-US" sz="2000" b="1" smtClean="0"/>
          </a:p>
          <a:p>
            <a:pPr eaLnBrk="1" hangingPunct="1">
              <a:buFontTx/>
              <a:buNone/>
            </a:pPr>
            <a:r>
              <a:rPr lang="en-US" sz="2000" b="1" smtClean="0"/>
              <a:t>              5730 </a:t>
            </a:r>
            <a:r>
              <a:rPr lang="en-US" sz="2000" smtClean="0"/>
              <a:t>log </a:t>
            </a:r>
            <a:r>
              <a:rPr lang="en-US" sz="2000" b="1" baseline="-30000" smtClean="0">
                <a:cs typeface="Times New Roman" pitchFamily="18" charset="0"/>
              </a:rPr>
              <a:t>10</a:t>
            </a:r>
            <a:r>
              <a:rPr lang="en-US" sz="2000" smtClean="0"/>
              <a:t> </a:t>
            </a:r>
            <a:r>
              <a:rPr lang="en-US" sz="2000" b="1" smtClean="0"/>
              <a:t> 180                       = 13486.33975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                                    920</a:t>
            </a:r>
          </a:p>
          <a:p>
            <a:pPr eaLnBrk="1" hangingPunct="1">
              <a:buFontTx/>
              <a:buNone/>
            </a:pPr>
            <a:r>
              <a:rPr lang="en-US" sz="2000" b="1" smtClean="0"/>
              <a:t>                   </a:t>
            </a:r>
            <a:r>
              <a:rPr lang="en-US" sz="2000" smtClean="0"/>
              <a:t>log </a:t>
            </a:r>
            <a:r>
              <a:rPr lang="en-US" sz="2000" b="1" baseline="-30000" smtClean="0">
                <a:cs typeface="Times New Roman" pitchFamily="18" charset="0"/>
              </a:rPr>
              <a:t>10</a:t>
            </a:r>
            <a:r>
              <a:rPr lang="en-US" sz="2000" smtClean="0"/>
              <a:t> </a:t>
            </a:r>
            <a:r>
              <a:rPr lang="en-US" sz="2000" b="1" smtClean="0"/>
              <a:t> (     )</a:t>
            </a:r>
            <a:endParaRPr lang="en-US" sz="2800" smtClean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971800" y="1447800"/>
          <a:ext cx="400050" cy="774700"/>
        </p:xfrm>
        <a:graphic>
          <a:graphicData uri="http://schemas.openxmlformats.org/presentationml/2006/ole">
            <p:oleObj spid="_x0000_s5122" name="Equation" r:id="rId3" imgW="203040" imgH="393480" progId="Equation.3">
              <p:embed/>
            </p:oleObj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438400" y="2286000"/>
          <a:ext cx="152400" cy="395288"/>
        </p:xfrm>
        <a:graphic>
          <a:graphicData uri="http://schemas.openxmlformats.org/presentationml/2006/ole">
            <p:oleObj spid="_x0000_s5123" name="Equation" r:id="rId4" imgW="152280" imgH="393480" progId="Equation.3">
              <p:embed/>
            </p:oleObj>
          </a:graphicData>
        </a:graphic>
      </p:graphicFrame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2895600" y="1828800"/>
            <a:ext cx="460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N</a:t>
            </a:r>
            <a:r>
              <a:rPr lang="en-US" sz="2000" i="1" baseline="-25000"/>
              <a:t>0</a:t>
            </a: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>
            <a:off x="1143000" y="22098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124" name="Object 8"/>
          <p:cNvGraphicFramePr>
            <a:graphicFrameLocks noChangeAspect="1"/>
          </p:cNvGraphicFramePr>
          <p:nvPr/>
        </p:nvGraphicFramePr>
        <p:xfrm>
          <a:off x="2209800" y="4419600"/>
          <a:ext cx="152400" cy="393700"/>
        </p:xfrm>
        <a:graphic>
          <a:graphicData uri="http://schemas.openxmlformats.org/presentationml/2006/ole">
            <p:oleObj spid="_x0000_s5124" name="Equation" r:id="rId5" imgW="152280" imgH="393480" progId="Equation.3">
              <p:embed/>
            </p:oleObj>
          </a:graphicData>
        </a:graphic>
      </p:graphicFrame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4114800"/>
            <a:ext cx="2419350" cy="16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781800" y="3505200"/>
            <a:ext cx="19192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u="sng"/>
              <a:t>In Gr calulator</a:t>
            </a: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2438400" y="403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990600" y="43434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457200" y="2057400"/>
            <a:ext cx="58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 = 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457200" y="4191000"/>
            <a:ext cx="58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 =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 5.3</a:t>
            </a:r>
            <a:br>
              <a:rPr lang="en-US" smtClean="0"/>
            </a:br>
            <a:r>
              <a:rPr lang="en-US" smtClean="0"/>
              <a:t>The Natural Base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pPr eaLnBrk="1" hangingPunct="1"/>
            <a:r>
              <a:rPr lang="en-US" sz="3200" b="1" smtClean="0"/>
              <a:t>5.3 The Natural Base ( pg 438)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      </a:t>
            </a:r>
            <a:r>
              <a:rPr lang="en-US" sz="2400" b="1" smtClean="0"/>
              <a:t>Natural logarithmic function</a:t>
            </a:r>
            <a:r>
              <a:rPr lang="en-US" sz="2400" smtClean="0"/>
              <a:t> (ln </a:t>
            </a:r>
            <a:r>
              <a:rPr lang="en-US" sz="2400" i="1" smtClean="0"/>
              <a:t>x</a:t>
            </a:r>
            <a:r>
              <a:rPr lang="en-US" sz="2400" smtClean="0"/>
              <a:t>)</a:t>
            </a:r>
          </a:p>
          <a:p>
            <a:pPr eaLnBrk="1" hangingPunct="1">
              <a:buFontTx/>
              <a:buNone/>
            </a:pPr>
            <a:r>
              <a:rPr lang="en-US" sz="2400" i="1" smtClean="0"/>
              <a:t>      </a:t>
            </a:r>
            <a:r>
              <a:rPr lang="en-US" sz="2400" smtClean="0"/>
              <a:t>In general, y= ln x  if and only if   e</a:t>
            </a:r>
            <a:r>
              <a:rPr lang="en-US" sz="2400" baseline="30000" smtClean="0"/>
              <a:t>y</a:t>
            </a:r>
            <a:r>
              <a:rPr lang="en-US" sz="2400" smtClean="0"/>
              <a:t> = x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      Example e </a:t>
            </a:r>
            <a:r>
              <a:rPr lang="en-US" sz="2400" baseline="30000" smtClean="0"/>
              <a:t>2.3</a:t>
            </a:r>
            <a:r>
              <a:rPr lang="en-US" sz="2400" smtClean="0"/>
              <a:t> = 10  or ln 10 = 2.3</a:t>
            </a:r>
          </a:p>
          <a:p>
            <a:pPr eaLnBrk="1" hangingPunct="1"/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     </a:t>
            </a:r>
            <a:r>
              <a:rPr lang="en-US" sz="2400" u="sng" smtClean="0"/>
              <a:t>In particular</a:t>
            </a:r>
            <a:r>
              <a:rPr lang="en-US" sz="2400" smtClean="0"/>
              <a:t>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  ln e = 1 because e </a:t>
            </a:r>
            <a:r>
              <a:rPr lang="en-US" sz="2400" baseline="30000" smtClean="0"/>
              <a:t>1</a:t>
            </a:r>
            <a:r>
              <a:rPr lang="en-US" sz="2400" smtClean="0"/>
              <a:t> = e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  ln 1 = 0 because e</a:t>
            </a:r>
            <a:r>
              <a:rPr lang="en-US" sz="2400" baseline="30000" smtClean="0"/>
              <a:t>0</a:t>
            </a:r>
            <a:r>
              <a:rPr lang="en-US" sz="2400" smtClean="0"/>
              <a:t> = 1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352800"/>
            <a:ext cx="2743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7680325" y="2703513"/>
            <a:ext cx="825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 = e </a:t>
            </a:r>
            <a:r>
              <a:rPr lang="en-US" baseline="30000"/>
              <a:t>x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7680325" y="5522913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 = ln x</a:t>
            </a:r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H="1" flipV="1">
            <a:off x="7772400" y="4572000"/>
            <a:ext cx="381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 flipH="1">
            <a:off x="8001000" y="3124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V="1">
            <a:off x="6172200" y="3352800"/>
            <a:ext cx="2743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5715000" y="5562600"/>
            <a:ext cx="673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 =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Properties of Natural Logarithms (pg 439)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000" smtClean="0"/>
              <a:t>If </a:t>
            </a:r>
            <a:r>
              <a:rPr lang="en-US" sz="2000" i="1" smtClean="0"/>
              <a:t>x, y</a:t>
            </a:r>
            <a:r>
              <a:rPr lang="en-US" sz="2000" smtClean="0"/>
              <a:t> &gt; 0, then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000" smtClean="0"/>
              <a:t>ln(</a:t>
            </a:r>
            <a:r>
              <a:rPr lang="en-US" sz="2000" i="1" smtClean="0"/>
              <a:t>xy</a:t>
            </a:r>
            <a:r>
              <a:rPr lang="en-US" sz="2000" smtClean="0"/>
              <a:t>) = ln </a:t>
            </a:r>
            <a:r>
              <a:rPr lang="en-US" sz="2000" i="1" smtClean="0"/>
              <a:t>x </a:t>
            </a:r>
            <a:r>
              <a:rPr lang="en-US" sz="2000" smtClean="0"/>
              <a:t>+ ln </a:t>
            </a:r>
            <a:r>
              <a:rPr lang="en-US" sz="2000" i="1" smtClean="0"/>
              <a:t>y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000" smtClean="0"/>
              <a:t>ln        = ln </a:t>
            </a:r>
            <a:r>
              <a:rPr lang="en-US" sz="2000" i="1" smtClean="0"/>
              <a:t>x </a:t>
            </a:r>
            <a:r>
              <a:rPr lang="en-US" sz="2000" smtClean="0"/>
              <a:t>– ln </a:t>
            </a:r>
            <a:r>
              <a:rPr lang="en-US" sz="2000" i="1" smtClean="0"/>
              <a:t>y</a:t>
            </a:r>
          </a:p>
          <a:p>
            <a:pPr marL="609600" indent="-609600" eaLnBrk="1" hangingPunct="1">
              <a:buFontTx/>
              <a:buAutoNum type="arabicPeriod"/>
            </a:pPr>
            <a:endParaRPr lang="en-US" sz="2000" i="1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z="2000" smtClean="0"/>
              <a:t>ln </a:t>
            </a:r>
            <a:r>
              <a:rPr lang="en-US" sz="2000" i="1" smtClean="0"/>
              <a:t>x</a:t>
            </a:r>
            <a:r>
              <a:rPr lang="en-US" sz="2000" baseline="30000" smtClean="0"/>
              <a:t>m</a:t>
            </a:r>
            <a:r>
              <a:rPr lang="en-US" sz="2000" smtClean="0"/>
              <a:t> = </a:t>
            </a:r>
            <a:r>
              <a:rPr lang="en-US" sz="2000" i="1" smtClean="0"/>
              <a:t>m</a:t>
            </a:r>
            <a:r>
              <a:rPr lang="en-US" sz="2000" smtClean="0"/>
              <a:t> ln </a:t>
            </a:r>
            <a:r>
              <a:rPr lang="en-US" sz="2000" i="1" smtClean="0"/>
              <a:t>x</a:t>
            </a:r>
          </a:p>
          <a:p>
            <a:pPr marL="609600" indent="-609600" eaLnBrk="1" hangingPunct="1">
              <a:buFontTx/>
              <a:buNone/>
            </a:pPr>
            <a:endParaRPr lang="en-US" sz="2000" i="1" smtClean="0"/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The natural log and </a:t>
            </a:r>
            <a:r>
              <a:rPr lang="en-US" sz="2000" i="1" smtClean="0"/>
              <a:t>e</a:t>
            </a:r>
            <a:r>
              <a:rPr lang="en-US" sz="2000" baseline="30000" smtClean="0"/>
              <a:t>x</a:t>
            </a:r>
            <a:endParaRPr lang="en-US" sz="2000" smtClean="0"/>
          </a:p>
          <a:p>
            <a:pPr marL="609600" indent="-609600" eaLnBrk="1" hangingPunct="1">
              <a:buFontTx/>
              <a:buNone/>
            </a:pPr>
            <a:endParaRPr lang="en-US" sz="2000" smtClean="0"/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ln </a:t>
            </a:r>
            <a:r>
              <a:rPr lang="en-US" sz="2000" i="1" smtClean="0"/>
              <a:t>e</a:t>
            </a:r>
            <a:r>
              <a:rPr lang="en-US" sz="2000" baseline="30000" smtClean="0"/>
              <a:t>x</a:t>
            </a:r>
            <a:r>
              <a:rPr lang="en-US" sz="2000" smtClean="0"/>
              <a:t> = x  for all x and   </a:t>
            </a:r>
            <a:r>
              <a:rPr lang="en-US" sz="2000" i="1" smtClean="0"/>
              <a:t>e </a:t>
            </a:r>
            <a:r>
              <a:rPr lang="en-US" sz="2000" baseline="30000" smtClean="0"/>
              <a:t>lnx</a:t>
            </a:r>
            <a:r>
              <a:rPr lang="en-US" sz="2000" smtClean="0"/>
              <a:t> = </a:t>
            </a:r>
            <a:r>
              <a:rPr lang="en-US" sz="2000" i="1" smtClean="0"/>
              <a:t>x, for x &gt; 0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524000" y="2362200"/>
          <a:ext cx="280988" cy="712788"/>
        </p:xfrm>
        <a:graphic>
          <a:graphicData uri="http://schemas.openxmlformats.org/presentationml/2006/ole">
            <p:oleObj spid="_x0000_s6146" name="Equation" r:id="rId3" imgW="1648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                                             </a:t>
            </a:r>
            <a:br>
              <a:rPr lang="en-US" sz="2000" b="1" dirty="0" smtClean="0"/>
            </a:br>
            <a:r>
              <a:rPr lang="en-US" sz="2000" b="1" dirty="0" smtClean="0"/>
              <a:t>                                 </a:t>
            </a:r>
            <a:r>
              <a:rPr lang="en-US" sz="3600" b="1" dirty="0" smtClean="0"/>
              <a:t>5.3 The Natural Base ( Pg 437 )</a:t>
            </a:r>
            <a:br>
              <a:rPr lang="en-US" sz="36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1600" b="1" dirty="0" smtClean="0"/>
              <a:t>There is another base for </a:t>
            </a:r>
            <a:r>
              <a:rPr lang="en-US" sz="1600" b="1" u="sng" dirty="0" smtClean="0"/>
              <a:t>logarithms </a:t>
            </a:r>
            <a:r>
              <a:rPr lang="en-US" sz="1600" b="1" dirty="0" smtClean="0"/>
              <a:t>and </a:t>
            </a:r>
            <a:r>
              <a:rPr lang="en-US" sz="1600" b="1" u="sng" dirty="0" smtClean="0"/>
              <a:t>exponential functions</a:t>
            </a:r>
            <a:r>
              <a:rPr lang="en-US" sz="1600" b="1" dirty="0" smtClean="0"/>
              <a:t> that is often used in applications. This base is an irrational number called e, where e = 2.71828182845</a:t>
            </a:r>
            <a:br>
              <a:rPr lang="en-US" sz="1600" b="1" dirty="0" smtClean="0"/>
            </a:br>
            <a:r>
              <a:rPr lang="en-US" sz="1600" b="1" dirty="0" smtClean="0"/>
              <a:t>The number e is essential for many advanced topics , and is often called natural base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209800"/>
            <a:ext cx="2514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2208213"/>
            <a:ext cx="2514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2232025"/>
            <a:ext cx="2362200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3800" y="5105400"/>
            <a:ext cx="2438400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7375525" y="1789113"/>
            <a:ext cx="16494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  <a:r>
              <a:rPr lang="en-US" baseline="-25000"/>
              <a:t>1</a:t>
            </a:r>
            <a:r>
              <a:rPr lang="en-US"/>
              <a:t> = 2</a:t>
            </a:r>
            <a:r>
              <a:rPr lang="en-US" baseline="30000"/>
              <a:t>x</a:t>
            </a:r>
            <a:r>
              <a:rPr lang="en-US"/>
              <a:t>  y </a:t>
            </a:r>
            <a:r>
              <a:rPr lang="en-US" baseline="-25000"/>
              <a:t>2</a:t>
            </a:r>
            <a:r>
              <a:rPr lang="en-US"/>
              <a:t>= e</a:t>
            </a:r>
            <a:r>
              <a:rPr lang="en-US" baseline="30000"/>
              <a:t>x</a:t>
            </a:r>
          </a:p>
        </p:txBody>
      </p:sp>
      <p:sp>
        <p:nvSpPr>
          <p:cNvPr id="33801" name="Text Box 10"/>
          <p:cNvSpPr txBox="1">
            <a:spLocks noChangeArrowheads="1"/>
          </p:cNvSpPr>
          <p:nvPr/>
        </p:nvSpPr>
        <p:spPr bwMode="auto">
          <a:xfrm>
            <a:off x="4479925" y="4303713"/>
            <a:ext cx="852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  <a:r>
              <a:rPr lang="en-US" baseline="-25000"/>
              <a:t>3</a:t>
            </a:r>
            <a:r>
              <a:rPr lang="en-US"/>
              <a:t> = 3</a:t>
            </a:r>
            <a:r>
              <a:rPr lang="en-US" baseline="30000"/>
              <a:t>x</a:t>
            </a:r>
          </a:p>
        </p:txBody>
      </p:sp>
      <p:sp>
        <p:nvSpPr>
          <p:cNvPr id="33802" name="TextBox 11"/>
          <p:cNvSpPr txBox="1">
            <a:spLocks noChangeArrowheads="1"/>
          </p:cNvSpPr>
          <p:nvPr/>
        </p:nvSpPr>
        <p:spPr bwMode="auto">
          <a:xfrm>
            <a:off x="4800600" y="5105400"/>
            <a:ext cx="228600" cy="2762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Exponential Growth and Decay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The function 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r>
              <a:rPr lang="en-US" sz="2800" smtClean="0"/>
              <a:t>P(t) = P</a:t>
            </a:r>
            <a:r>
              <a:rPr lang="en-US" sz="2800" baseline="-25000" smtClean="0"/>
              <a:t>0 </a:t>
            </a:r>
            <a:r>
              <a:rPr lang="en-US" sz="2800" smtClean="0"/>
              <a:t>e </a:t>
            </a:r>
            <a:r>
              <a:rPr lang="en-US" sz="2800" baseline="30000" smtClean="0"/>
              <a:t>kt</a:t>
            </a:r>
          </a:p>
          <a:p>
            <a:pPr eaLnBrk="1" hangingPunct="1">
              <a:buFontTx/>
              <a:buNone/>
            </a:pPr>
            <a:r>
              <a:rPr lang="en-US" sz="2800" smtClean="0"/>
              <a:t>Describes    </a:t>
            </a:r>
            <a:r>
              <a:rPr lang="en-US" sz="2800" u="sng" smtClean="0"/>
              <a:t>exponential growth</a:t>
            </a:r>
            <a:r>
              <a:rPr lang="en-US" sz="2800" smtClean="0"/>
              <a:t> if k &gt; 0</a:t>
            </a:r>
          </a:p>
          <a:p>
            <a:pPr eaLnBrk="1" hangingPunct="1">
              <a:buFontTx/>
              <a:buNone/>
            </a:pPr>
            <a:r>
              <a:rPr lang="en-US" sz="2800" smtClean="0"/>
              <a:t>And               </a:t>
            </a:r>
            <a:r>
              <a:rPr lang="en-US" sz="2800" u="sng" smtClean="0"/>
              <a:t>exponential decay</a:t>
            </a:r>
            <a:r>
              <a:rPr lang="en-US" sz="2800" smtClean="0"/>
              <a:t> if k &lt;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pPr eaLnBrk="1" hangingPunct="1"/>
            <a:r>
              <a:rPr lang="en-US" sz="2800" b="1" smtClean="0"/>
              <a:t>Growth or Decay Factors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85800"/>
            <a:ext cx="8915400" cy="61722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200" b="1" u="sng" dirty="0" smtClean="0"/>
              <a:t>Exponential growth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800" b="1" u="sng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dirty="0" smtClean="0"/>
              <a:t>P(t) = Po b </a:t>
            </a:r>
            <a:r>
              <a:rPr lang="en-US" sz="1800" i="1" baseline="30000" dirty="0" smtClean="0">
                <a:cs typeface="Times New Roman" pitchFamily="18" charset="0"/>
              </a:rPr>
              <a:t>t</a:t>
            </a:r>
            <a:r>
              <a:rPr lang="en-US" sz="1800" i="1" dirty="0" smtClean="0">
                <a:cs typeface="Times New Roman" pitchFamily="18" charset="0"/>
              </a:rPr>
              <a:t> , </a:t>
            </a:r>
            <a:r>
              <a:rPr lang="en-US" sz="1800" dirty="0" smtClean="0">
                <a:cs typeface="Times New Roman" pitchFamily="18" charset="0"/>
              </a:rPr>
              <a:t>where Po = P(0) is the initial value of the function and b is the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dirty="0" smtClean="0">
                <a:cs typeface="Times New Roman" pitchFamily="18" charset="0"/>
              </a:rPr>
              <a:t>growth. If b&gt; 1, which describes exponential growth when </a:t>
            </a:r>
            <a:r>
              <a:rPr lang="en-US" sz="1800" dirty="0" err="1" smtClean="0">
                <a:cs typeface="Times New Roman" pitchFamily="18" charset="0"/>
              </a:rPr>
              <a:t>when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u="sng" dirty="0" smtClean="0">
                <a:cs typeface="Times New Roman" pitchFamily="18" charset="0"/>
              </a:rPr>
              <a:t>P(t) is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u="sng" dirty="0" smtClean="0">
                <a:cs typeface="Times New Roman" pitchFamily="18" charset="0"/>
              </a:rPr>
              <a:t>increasing</a:t>
            </a:r>
            <a:r>
              <a:rPr lang="en-US" sz="1800" dirty="0" smtClean="0">
                <a:cs typeface="Times New Roman" pitchFamily="18" charset="0"/>
              </a:rPr>
              <a:t>, and a = 1 + r, where r represents percent </a:t>
            </a:r>
            <a:r>
              <a:rPr lang="en-US" sz="1800" u="sng" dirty="0" smtClean="0">
                <a:cs typeface="Times New Roman" pitchFamily="18" charset="0"/>
              </a:rPr>
              <a:t>increase 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800" b="1" u="sng" dirty="0" smtClean="0">
              <a:cs typeface="Times New Roman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b="1" u="sng" dirty="0" smtClean="0">
                <a:cs typeface="Times New Roman" pitchFamily="18" charset="0"/>
              </a:rPr>
              <a:t>Example </a:t>
            </a:r>
            <a:r>
              <a:rPr lang="en-US" sz="1800" b="1" dirty="0" smtClean="0">
                <a:cs typeface="Times New Roman" pitchFamily="18" charset="0"/>
              </a:rPr>
              <a:t> P(t) = 100(2)</a:t>
            </a:r>
            <a:r>
              <a:rPr lang="en-US" sz="1800" b="1" baseline="30000" dirty="0" smtClean="0">
                <a:cs typeface="Times New Roman" pitchFamily="18" charset="0"/>
              </a:rPr>
              <a:t>t   </a:t>
            </a:r>
            <a:r>
              <a:rPr lang="en-US" sz="1800" b="1" dirty="0" smtClean="0">
                <a:cs typeface="Times New Roman" pitchFamily="18" charset="0"/>
              </a:rPr>
              <a:t>Increasing   2 is a growth factor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800" b="1" dirty="0" smtClean="0">
              <a:cs typeface="Times New Roman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200" b="1" u="sng" dirty="0" smtClean="0">
                <a:cs typeface="Times New Roman" pitchFamily="18" charset="0"/>
              </a:rPr>
              <a:t>Exponential Decay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800" b="1" u="sng" dirty="0" smtClean="0">
              <a:cs typeface="Times New Roman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dirty="0" smtClean="0"/>
              <a:t>P(t) = Po .e </a:t>
            </a:r>
            <a:r>
              <a:rPr lang="en-US" sz="1800" i="1" baseline="30000" dirty="0" err="1" smtClean="0">
                <a:cs typeface="Times New Roman" pitchFamily="18" charset="0"/>
              </a:rPr>
              <a:t>kt</a:t>
            </a:r>
            <a:r>
              <a:rPr lang="en-US" sz="1800" i="1" dirty="0" smtClean="0">
                <a:cs typeface="Times New Roman" pitchFamily="18" charset="0"/>
              </a:rPr>
              <a:t>  </a:t>
            </a:r>
            <a:r>
              <a:rPr lang="en-US" sz="1800" dirty="0" smtClean="0">
                <a:cs typeface="Times New Roman" pitchFamily="18" charset="0"/>
              </a:rPr>
              <a:t>exponential decay If 0&lt; b &lt; 1,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dirty="0" smtClean="0">
                <a:cs typeface="Times New Roman" pitchFamily="18" charset="0"/>
              </a:rPr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u="sng" dirty="0" smtClean="0">
                <a:cs typeface="Times New Roman" pitchFamily="18" charset="0"/>
              </a:rPr>
              <a:t>Where we have substituted </a:t>
            </a:r>
            <a:r>
              <a:rPr lang="en-US" sz="1800" dirty="0" smtClean="0"/>
              <a:t>e </a:t>
            </a:r>
            <a:r>
              <a:rPr lang="en-US" sz="1800" i="1" baseline="30000" dirty="0" smtClean="0">
                <a:cs typeface="Times New Roman" pitchFamily="18" charset="0"/>
              </a:rPr>
              <a:t>k</a:t>
            </a:r>
            <a:r>
              <a:rPr lang="en-US" sz="1800" i="1" dirty="0" smtClean="0">
                <a:cs typeface="Times New Roman" pitchFamily="18" charset="0"/>
              </a:rPr>
              <a:t>  for the growth factor b in Equation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dirty="0" smtClean="0"/>
              <a:t>P(t) = Po b </a:t>
            </a:r>
            <a:r>
              <a:rPr lang="en-US" sz="1800" i="1" baseline="30000" dirty="0" smtClean="0">
                <a:cs typeface="Times New Roman" pitchFamily="18" charset="0"/>
              </a:rPr>
              <a:t>t  = </a:t>
            </a:r>
            <a:r>
              <a:rPr lang="en-US" sz="1800" dirty="0" smtClean="0"/>
              <a:t>Po. (e </a:t>
            </a:r>
            <a:r>
              <a:rPr lang="en-US" sz="1800" i="1" baseline="30000" dirty="0" smtClean="0">
                <a:cs typeface="Times New Roman" pitchFamily="18" charset="0"/>
              </a:rPr>
              <a:t>k </a:t>
            </a:r>
            <a:r>
              <a:rPr lang="en-US" sz="1800" i="1" dirty="0" smtClean="0">
                <a:cs typeface="Times New Roman" pitchFamily="18" charset="0"/>
              </a:rPr>
              <a:t>)</a:t>
            </a:r>
            <a:r>
              <a:rPr lang="en-US" sz="1800" i="1" baseline="30000" dirty="0" smtClean="0">
                <a:cs typeface="Times New Roman" pitchFamily="18" charset="0"/>
              </a:rPr>
              <a:t> t</a:t>
            </a:r>
            <a:r>
              <a:rPr lang="en-US" sz="1800" i="1" dirty="0" smtClean="0">
                <a:cs typeface="Times New Roman" pitchFamily="18" charset="0"/>
              </a:rPr>
              <a:t>  = </a:t>
            </a:r>
            <a:r>
              <a:rPr lang="en-US" sz="1800" dirty="0" smtClean="0"/>
              <a:t>Po .e </a:t>
            </a:r>
            <a:r>
              <a:rPr lang="en-US" sz="1800" i="1" baseline="30000" dirty="0" err="1" smtClean="0">
                <a:cs typeface="Times New Roman" pitchFamily="18" charset="0"/>
              </a:rPr>
              <a:t>kt</a:t>
            </a:r>
            <a:r>
              <a:rPr lang="en-US" sz="1800" i="1" dirty="0" smtClean="0">
                <a:cs typeface="Times New Roman" pitchFamily="18" charset="0"/>
              </a:rPr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800" i="1" dirty="0" smtClean="0">
              <a:cs typeface="Times New Roman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i="1" dirty="0" smtClean="0">
                <a:cs typeface="Times New Roman" pitchFamily="18" charset="0"/>
              </a:rPr>
              <a:t>We can find the value of k by solving the equation b = </a:t>
            </a:r>
            <a:r>
              <a:rPr lang="en-US" sz="1800" dirty="0" smtClean="0"/>
              <a:t>e </a:t>
            </a:r>
            <a:r>
              <a:rPr lang="en-US" sz="1800" i="1" baseline="30000" dirty="0" smtClean="0">
                <a:cs typeface="Times New Roman" pitchFamily="18" charset="0"/>
              </a:rPr>
              <a:t>k  </a:t>
            </a:r>
            <a:r>
              <a:rPr lang="en-US" sz="1800" i="1" dirty="0" smtClean="0">
                <a:cs typeface="Times New Roman" pitchFamily="18" charset="0"/>
              </a:rPr>
              <a:t>for k , to get k = </a:t>
            </a:r>
            <a:r>
              <a:rPr lang="en-US" sz="1800" i="1" dirty="0" err="1" smtClean="0">
                <a:cs typeface="Times New Roman" pitchFamily="18" charset="0"/>
              </a:rPr>
              <a:t>ln</a:t>
            </a:r>
            <a:r>
              <a:rPr lang="en-US" sz="1800" i="1" dirty="0" smtClean="0">
                <a:cs typeface="Times New Roman" pitchFamily="18" charset="0"/>
              </a:rPr>
              <a:t> b</a:t>
            </a:r>
            <a:endParaRPr lang="en-US" sz="1800" u="sng" dirty="0" smtClean="0">
              <a:cs typeface="Times New Roman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u="sng" dirty="0" smtClean="0">
                <a:cs typeface="Times New Roman" pitchFamily="18" charset="0"/>
              </a:rPr>
              <a:t>P(t) is decreasing</a:t>
            </a:r>
            <a:r>
              <a:rPr lang="en-US" sz="1800" dirty="0" smtClean="0">
                <a:cs typeface="Times New Roman" pitchFamily="18" charset="0"/>
              </a:rPr>
              <a:t>, and a = 1 – r, where r  represents percent </a:t>
            </a:r>
            <a:r>
              <a:rPr lang="en-US" sz="1800" u="sng" dirty="0" smtClean="0">
                <a:cs typeface="Times New Roman" pitchFamily="18" charset="0"/>
              </a:rPr>
              <a:t>decrease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u="sng" dirty="0" smtClean="0">
                <a:cs typeface="Times New Roman" pitchFamily="18" charset="0"/>
              </a:rPr>
              <a:t>Example </a:t>
            </a:r>
            <a:r>
              <a:rPr lang="en-US" sz="1800" dirty="0" smtClean="0">
                <a:cs typeface="Times New Roman" pitchFamily="18" charset="0"/>
              </a:rPr>
              <a:t> P(t) = 100(      ) </a:t>
            </a:r>
            <a:r>
              <a:rPr lang="en-US" sz="1800" i="1" baseline="30000" dirty="0" smtClean="0">
                <a:cs typeface="Times New Roman" pitchFamily="18" charset="0"/>
              </a:rPr>
              <a:t>t     , </a:t>
            </a:r>
            <a:r>
              <a:rPr lang="en-US" sz="1800" dirty="0" smtClean="0">
                <a:cs typeface="Times New Roman" pitchFamily="18" charset="0"/>
              </a:rPr>
              <a:t>Decreasing,    </a:t>
            </a:r>
            <a:r>
              <a:rPr lang="en-US" sz="1800" i="1" baseline="30000" dirty="0" smtClean="0">
                <a:cs typeface="Times New Roman" pitchFamily="18" charset="0"/>
              </a:rPr>
              <a:t>   </a:t>
            </a:r>
            <a:r>
              <a:rPr lang="en-US" sz="1800" dirty="0" smtClean="0">
                <a:cs typeface="Times New Roman" pitchFamily="18" charset="0"/>
              </a:rPr>
              <a:t>is a decay factor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800" b="1" dirty="0" smtClean="0">
              <a:cs typeface="Times New Roman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200" b="1" u="sng" dirty="0" smtClean="0">
                <a:cs typeface="Times New Roman" pitchFamily="18" charset="0"/>
              </a:rPr>
              <a:t>For bacteria population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200" b="1" u="sng" dirty="0" smtClean="0">
              <a:cs typeface="Times New Roman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 u="sng" dirty="0" smtClean="0">
                <a:cs typeface="Times New Roman" pitchFamily="18" charset="0"/>
              </a:rPr>
              <a:t>we have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800" b="1" u="sng" dirty="0" smtClean="0">
              <a:cs typeface="Times New Roman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 dirty="0" smtClean="0">
                <a:cs typeface="Times New Roman" pitchFamily="18" charset="0"/>
              </a:rPr>
              <a:t>P(t) = 100.3 </a:t>
            </a:r>
            <a:r>
              <a:rPr lang="en-US" sz="1800" b="1" i="1" baseline="30000" dirty="0" smtClean="0">
                <a:cs typeface="Times New Roman" pitchFamily="18" charset="0"/>
              </a:rPr>
              <a:t>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800" b="1" dirty="0" smtClean="0">
              <a:cs typeface="Times New Roman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 dirty="0" smtClean="0">
                <a:cs typeface="Times New Roman" pitchFamily="18" charset="0"/>
              </a:rPr>
              <a:t>We can express this function in the form </a:t>
            </a:r>
            <a:r>
              <a:rPr lang="en-US" sz="1800" b="1" dirty="0" smtClean="0"/>
              <a:t>e </a:t>
            </a:r>
            <a:r>
              <a:rPr lang="en-US" sz="1800" b="1" i="1" baseline="30000" dirty="0" err="1" smtClean="0">
                <a:cs typeface="Times New Roman" pitchFamily="18" charset="0"/>
              </a:rPr>
              <a:t>kt</a:t>
            </a:r>
            <a:r>
              <a:rPr lang="en-US" sz="1800" b="1" i="1" baseline="30000" dirty="0" smtClean="0">
                <a:cs typeface="Times New Roman" pitchFamily="18" charset="0"/>
              </a:rPr>
              <a:t>  </a:t>
            </a:r>
            <a:r>
              <a:rPr lang="en-US" sz="1800" b="1" i="1" dirty="0" smtClean="0">
                <a:cs typeface="Times New Roman" pitchFamily="18" charset="0"/>
              </a:rPr>
              <a:t>if we set  3 =</a:t>
            </a:r>
            <a:r>
              <a:rPr lang="en-US" sz="1800" b="1" i="1" baseline="30000" dirty="0" smtClean="0">
                <a:cs typeface="Times New Roman" pitchFamily="18" charset="0"/>
              </a:rPr>
              <a:t> </a:t>
            </a:r>
            <a:r>
              <a:rPr lang="en-US" sz="1800" b="1" dirty="0" smtClean="0"/>
              <a:t>e </a:t>
            </a:r>
            <a:r>
              <a:rPr lang="en-US" sz="1800" b="1" i="1" baseline="30000" dirty="0" smtClean="0">
                <a:cs typeface="Times New Roman" pitchFamily="18" charset="0"/>
              </a:rPr>
              <a:t>k</a:t>
            </a:r>
            <a:r>
              <a:rPr lang="en-US" sz="1800" b="1" i="1" dirty="0" smtClean="0">
                <a:cs typeface="Times New Roman" pitchFamily="18" charset="0"/>
              </a:rPr>
              <a:t>  or k = ln3 = 1.0986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 dirty="0" smtClean="0">
                <a:cs typeface="Times New Roman" pitchFamily="18" charset="0"/>
              </a:rPr>
              <a:t>Thus the growth law for the colony of bacteria can be written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 dirty="0" smtClean="0">
                <a:cs typeface="Times New Roman" pitchFamily="18" charset="0"/>
              </a:rPr>
              <a:t>P(t) = 100. </a:t>
            </a:r>
            <a:r>
              <a:rPr lang="en-US" sz="1800" b="1" dirty="0" smtClean="0"/>
              <a:t>e </a:t>
            </a:r>
            <a:r>
              <a:rPr lang="en-US" sz="1800" b="1" i="1" baseline="30000" dirty="0" smtClean="0">
                <a:cs typeface="Times New Roman" pitchFamily="18" charset="0"/>
              </a:rPr>
              <a:t>1.0986t        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905000" y="4191000"/>
          <a:ext cx="152400" cy="393700"/>
        </p:xfrm>
        <a:graphic>
          <a:graphicData uri="http://schemas.openxmlformats.org/presentationml/2006/ole">
            <p:oleObj spid="_x0000_s7170" name="Equation" r:id="rId3" imgW="152280" imgH="393480" progId="Equation.3">
              <p:embed/>
            </p:oleObj>
          </a:graphicData>
        </a:graphic>
      </p:graphicFrame>
      <p:graphicFrame>
        <p:nvGraphicFramePr>
          <p:cNvPr id="7171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3657600" y="4267200"/>
          <a:ext cx="152400" cy="393700"/>
        </p:xfrm>
        <a:graphic>
          <a:graphicData uri="http://schemas.openxmlformats.org/presentationml/2006/ole">
            <p:oleObj spid="_x0000_s7171" name="Equation" r:id="rId4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685800"/>
          </a:xfrm>
        </p:spPr>
        <p:txBody>
          <a:bodyPr/>
          <a:lstStyle/>
          <a:p>
            <a:pPr eaLnBrk="1" hangingPunct="1"/>
            <a:r>
              <a:rPr lang="en-US" sz="2800" b="1" smtClean="0"/>
              <a:t>Ex 5.3 ( Pg 446)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762000"/>
            <a:ext cx="8534400" cy="6096000"/>
          </a:xfrm>
        </p:spPr>
        <p:txBody>
          <a:bodyPr rtlCol="0">
            <a:normAutofit lnSpcReduction="10000"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b="1" u="sng" dirty="0" smtClean="0"/>
              <a:t>No 11.</a:t>
            </a:r>
            <a:r>
              <a:rPr lang="en-US" sz="1400" b="1" dirty="0" smtClean="0"/>
              <a:t>  The number of bacteria in a culture grows according to the function N(t) = N</a:t>
            </a:r>
            <a:r>
              <a:rPr lang="en-US" sz="1400" b="1" baseline="-25000" dirty="0" smtClean="0"/>
              <a:t>0</a:t>
            </a:r>
            <a:r>
              <a:rPr lang="en-US" sz="1400" b="1" dirty="0" smtClean="0"/>
              <a:t> e </a:t>
            </a:r>
            <a:r>
              <a:rPr lang="en-US" sz="1400" b="1" baseline="30000" dirty="0" smtClean="0"/>
              <a:t>0.04t  </a:t>
            </a:r>
            <a:r>
              <a:rPr lang="en-US" sz="1400" b="1" dirty="0" smtClean="0"/>
              <a:t>,  N</a:t>
            </a:r>
            <a:r>
              <a:rPr lang="en-US" sz="1400" b="1" baseline="-25000" dirty="0" smtClean="0"/>
              <a:t>0</a:t>
            </a:r>
            <a:r>
              <a:rPr lang="en-US" sz="1400" b="1" dirty="0" smtClean="0"/>
              <a:t> is the number of bacteria present at time t = 0 and t is the time in hours.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lphaLcParenR"/>
              <a:defRPr/>
            </a:pPr>
            <a:r>
              <a:rPr lang="en-US" sz="1400" b="1" u="sng" dirty="0" smtClean="0"/>
              <a:t>Growth law</a:t>
            </a:r>
            <a:r>
              <a:rPr lang="en-US" sz="1400" b="1" dirty="0" smtClean="0"/>
              <a:t>    N(t) = 6000 e </a:t>
            </a:r>
            <a:r>
              <a:rPr lang="en-US" sz="1400" b="1" baseline="30000" dirty="0" smtClean="0"/>
              <a:t>0.04t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lphaLcParenR"/>
              <a:defRPr/>
            </a:pPr>
            <a:endParaRPr lang="en-US" sz="1400" b="1" baseline="30000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lphaLcParenR"/>
              <a:defRPr/>
            </a:pPr>
            <a:endParaRPr lang="en-US" sz="1400" b="1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lphaLcParenR"/>
              <a:defRPr/>
            </a:pPr>
            <a:r>
              <a:rPr lang="en-US" sz="1400" b="1" dirty="0" smtClean="0"/>
              <a:t>     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400" b="1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400" b="1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400" b="1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400" b="1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400" b="1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b="1" dirty="0" smtClean="0"/>
              <a:t>                                          N</a:t>
            </a:r>
            <a:r>
              <a:rPr lang="en-US" sz="1400" b="1" baseline="-25000" dirty="0" smtClean="0"/>
              <a:t>0</a:t>
            </a:r>
            <a:endParaRPr lang="en-US" sz="1400" b="1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400" b="1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b="1" dirty="0" smtClean="0"/>
              <a:t>c)  Graph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b="1" dirty="0" smtClean="0"/>
              <a:t>                                                                               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b="1" dirty="0" smtClean="0"/>
              <a:t>    N(t) = 6000 e </a:t>
            </a:r>
            <a:r>
              <a:rPr lang="en-US" sz="1400" b="1" baseline="30000" dirty="0" smtClean="0"/>
              <a:t>0.04t</a:t>
            </a:r>
            <a:endParaRPr lang="en-US" sz="1400" b="1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b="1" dirty="0" smtClean="0"/>
              <a:t>                                                                                 </a:t>
            </a:r>
            <a:r>
              <a:rPr lang="en-US" sz="1400" b="1" dirty="0" smtClean="0"/>
              <a:t>    </a:t>
            </a:r>
            <a:r>
              <a:rPr lang="en-US" sz="1400" b="1" baseline="30000" dirty="0" smtClean="0"/>
              <a:t>0.04(24</a:t>
            </a:r>
            <a:r>
              <a:rPr lang="en-US" sz="1400" b="1" baseline="30000" dirty="0" smtClean="0"/>
              <a:t>)</a:t>
            </a:r>
            <a:endParaRPr lang="en-US" sz="1400" b="1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b="1" dirty="0" smtClean="0"/>
              <a:t>d) After 24 years, there were N(24) = 6000 e              = 15,670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b="1" dirty="0" smtClean="0"/>
              <a:t>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lphaLcParenR" startAt="5"/>
              <a:defRPr/>
            </a:pPr>
            <a:r>
              <a:rPr lang="en-US" sz="1400" b="1" dirty="0" smtClean="0"/>
              <a:t>Let N(t) = 100,000;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b="1" dirty="0" smtClean="0"/>
              <a:t>              100,000 = 6000 e </a:t>
            </a:r>
            <a:r>
              <a:rPr lang="en-US" sz="1400" b="1" baseline="30000" dirty="0" smtClean="0"/>
              <a:t>0.04t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b="1" dirty="0" smtClean="0"/>
              <a:t>   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b="1" dirty="0" smtClean="0"/>
              <a:t>                 = e </a:t>
            </a:r>
            <a:r>
              <a:rPr lang="en-US" sz="1400" b="1" baseline="30000" dirty="0" smtClean="0"/>
              <a:t>0.04 t</a:t>
            </a:r>
            <a:r>
              <a:rPr lang="en-US" sz="1400" b="1" dirty="0" smtClean="0"/>
              <a:t>           ( divide by 6000 and reduce )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b="1" dirty="0" smtClean="0"/>
              <a:t>          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b="1" dirty="0" smtClean="0"/>
              <a:t> Change to logarithmic form :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b="1" dirty="0" smtClean="0"/>
              <a:t>              0.04t = log</a:t>
            </a:r>
            <a:r>
              <a:rPr lang="en-US" sz="1400" b="1" baseline="-25000" dirty="0" smtClean="0"/>
              <a:t>e</a:t>
            </a:r>
            <a:r>
              <a:rPr lang="en-US" sz="1400" b="1" dirty="0" smtClean="0"/>
              <a:t>                      = </a:t>
            </a:r>
            <a:r>
              <a:rPr lang="en-US" sz="1400" b="1" dirty="0" err="1" smtClean="0"/>
              <a:t>ln</a:t>
            </a:r>
            <a:endParaRPr lang="en-US" sz="1400" b="1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400" b="1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400" b="1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b="1" dirty="0" smtClean="0"/>
              <a:t>t =           </a:t>
            </a:r>
            <a:r>
              <a:rPr lang="en-US" sz="1400" b="1" dirty="0" err="1" smtClean="0"/>
              <a:t>ln</a:t>
            </a:r>
            <a:r>
              <a:rPr lang="en-US" sz="1400" b="1" dirty="0" smtClean="0"/>
              <a:t>              = 70.3  hrs          ( divide by 0.04)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400" b="1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400" b="1" dirty="0" smtClean="0"/>
              <a:t>There will be 100,000 bacteria present after about 70.3</a:t>
            </a:r>
          </a:p>
        </p:txBody>
      </p:sp>
      <p:graphicFrame>
        <p:nvGraphicFramePr>
          <p:cNvPr id="57348" name="Group 4"/>
          <p:cNvGraphicFramePr>
            <a:graphicFrameLocks noGrp="1"/>
          </p:cNvGraphicFramePr>
          <p:nvPr>
            <p:ph sz="quarter" idx="2"/>
          </p:nvPr>
        </p:nvGraphicFramePr>
        <p:xfrm>
          <a:off x="838200" y="1676400"/>
          <a:ext cx="7543800" cy="868680"/>
        </p:xfrm>
        <a:graphic>
          <a:graphicData uri="http://schemas.openxmlformats.org/drawingml/2006/table">
            <a:tbl>
              <a:tblPr/>
              <a:tblGrid>
                <a:gridCol w="747713"/>
                <a:gridCol w="908050"/>
                <a:gridCol w="706437"/>
                <a:gridCol w="685800"/>
                <a:gridCol w="1066800"/>
                <a:gridCol w="990600"/>
                <a:gridCol w="1058863"/>
                <a:gridCol w="1379537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N(t)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7328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8951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10,933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13,353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16,310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19,921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94" name="Object 43"/>
          <p:cNvGraphicFramePr>
            <a:graphicFrameLocks noChangeAspect="1"/>
          </p:cNvGraphicFramePr>
          <p:nvPr>
            <p:ph sz="quarter" idx="3"/>
          </p:nvPr>
        </p:nvGraphicFramePr>
        <p:xfrm>
          <a:off x="1447800" y="5943600"/>
          <a:ext cx="303213" cy="355600"/>
        </p:xfrm>
        <a:graphic>
          <a:graphicData uri="http://schemas.openxmlformats.org/presentationml/2006/ole">
            <p:oleObj spid="_x0000_s8194" name="Equation" r:id="rId3" imgW="368280" imgH="431640" progId="Equation.3">
              <p:embed/>
            </p:oleObj>
          </a:graphicData>
        </a:graphic>
      </p:graphicFrame>
      <p:graphicFrame>
        <p:nvGraphicFramePr>
          <p:cNvPr id="8195" name="Object 33"/>
          <p:cNvGraphicFramePr>
            <a:graphicFrameLocks noChangeAspect="1"/>
          </p:cNvGraphicFramePr>
          <p:nvPr/>
        </p:nvGraphicFramePr>
        <p:xfrm>
          <a:off x="762000" y="4724400"/>
          <a:ext cx="381000" cy="446088"/>
        </p:xfrm>
        <a:graphic>
          <a:graphicData uri="http://schemas.openxmlformats.org/presentationml/2006/ole">
            <p:oleObj spid="_x0000_s8195" name="Equation" r:id="rId4" imgW="368280" imgH="431640" progId="Equation.3">
              <p:embed/>
            </p:oleObj>
          </a:graphicData>
        </a:graphic>
      </p:graphicFrame>
      <p:graphicFrame>
        <p:nvGraphicFramePr>
          <p:cNvPr id="8196" name="Object 34"/>
          <p:cNvGraphicFramePr>
            <a:graphicFrameLocks noChangeAspect="1"/>
          </p:cNvGraphicFramePr>
          <p:nvPr/>
        </p:nvGraphicFramePr>
        <p:xfrm>
          <a:off x="762000" y="5943600"/>
          <a:ext cx="342900" cy="393700"/>
        </p:xfrm>
        <a:graphic>
          <a:graphicData uri="http://schemas.openxmlformats.org/presentationml/2006/ole">
            <p:oleObj spid="_x0000_s8196" name="Equation" r:id="rId5" imgW="342720" imgH="393480" progId="Equation.3">
              <p:embed/>
            </p:oleObj>
          </a:graphicData>
        </a:graphic>
      </p:graphicFrame>
      <p:graphicFrame>
        <p:nvGraphicFramePr>
          <p:cNvPr id="8197" name="Object 35"/>
          <p:cNvGraphicFramePr>
            <a:graphicFrameLocks noChangeAspect="1"/>
          </p:cNvGraphicFramePr>
          <p:nvPr/>
        </p:nvGraphicFramePr>
        <p:xfrm>
          <a:off x="2057400" y="5410200"/>
          <a:ext cx="368300" cy="431800"/>
        </p:xfrm>
        <a:graphic>
          <a:graphicData uri="http://schemas.openxmlformats.org/presentationml/2006/ole">
            <p:oleObj spid="_x0000_s8197" name="Equation" r:id="rId6" imgW="368280" imgH="431640" progId="Equation.3">
              <p:embed/>
            </p:oleObj>
          </a:graphicData>
        </a:graphic>
      </p:graphicFrame>
      <p:graphicFrame>
        <p:nvGraphicFramePr>
          <p:cNvPr id="8198" name="Object 36"/>
          <p:cNvGraphicFramePr>
            <a:graphicFrameLocks noChangeAspect="1"/>
          </p:cNvGraphicFramePr>
          <p:nvPr/>
        </p:nvGraphicFramePr>
        <p:xfrm>
          <a:off x="3200400" y="5410200"/>
          <a:ext cx="368300" cy="431800"/>
        </p:xfrm>
        <a:graphic>
          <a:graphicData uri="http://schemas.openxmlformats.org/presentationml/2006/ole">
            <p:oleObj spid="_x0000_s8198" name="Equation" r:id="rId7" imgW="368280" imgH="431640" progId="Equation.3">
              <p:embed/>
            </p:oleObj>
          </a:graphicData>
        </a:graphic>
      </p:graphicFrame>
      <p:sp>
        <p:nvSpPr>
          <p:cNvPr id="8231" name="Line 37"/>
          <p:cNvSpPr>
            <a:spLocks noChangeShapeType="1"/>
          </p:cNvSpPr>
          <p:nvPr/>
        </p:nvSpPr>
        <p:spPr bwMode="auto">
          <a:xfrm>
            <a:off x="6858000" y="54102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32" name="Line 38"/>
          <p:cNvSpPr>
            <a:spLocks noChangeShapeType="1"/>
          </p:cNvSpPr>
          <p:nvPr/>
        </p:nvSpPr>
        <p:spPr bwMode="auto">
          <a:xfrm flipV="1">
            <a:off x="6858000" y="32766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33" name="Arc 39"/>
          <p:cNvSpPr>
            <a:spLocks/>
          </p:cNvSpPr>
          <p:nvPr/>
        </p:nvSpPr>
        <p:spPr bwMode="auto">
          <a:xfrm flipV="1">
            <a:off x="6858000" y="3505200"/>
            <a:ext cx="2057400" cy="1143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4" name="Text Box 40"/>
          <p:cNvSpPr txBox="1">
            <a:spLocks noChangeArrowheads="1"/>
          </p:cNvSpPr>
          <p:nvPr/>
        </p:nvSpPr>
        <p:spPr bwMode="auto">
          <a:xfrm>
            <a:off x="6096000" y="3276600"/>
            <a:ext cx="67627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15000</a:t>
            </a:r>
          </a:p>
          <a:p>
            <a:endParaRPr lang="en-US" sz="1400"/>
          </a:p>
          <a:p>
            <a:endParaRPr lang="en-US" sz="1400"/>
          </a:p>
          <a:p>
            <a:r>
              <a:rPr lang="en-US" sz="1400"/>
              <a:t>10000</a:t>
            </a:r>
          </a:p>
          <a:p>
            <a:endParaRPr lang="en-US" sz="1400"/>
          </a:p>
          <a:p>
            <a:endParaRPr lang="en-US" sz="1400"/>
          </a:p>
          <a:p>
            <a:r>
              <a:rPr lang="en-US" sz="1400"/>
              <a:t>5000</a:t>
            </a:r>
          </a:p>
        </p:txBody>
      </p:sp>
      <p:sp>
        <p:nvSpPr>
          <p:cNvPr id="8235" name="Text Box 41"/>
          <p:cNvSpPr txBox="1">
            <a:spLocks noChangeArrowheads="1"/>
          </p:cNvSpPr>
          <p:nvPr/>
        </p:nvSpPr>
        <p:spPr bwMode="auto">
          <a:xfrm>
            <a:off x="6934200" y="5638800"/>
            <a:ext cx="1951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        </a:t>
            </a:r>
            <a:r>
              <a:rPr lang="en-US" sz="1400"/>
              <a:t>10               20</a:t>
            </a:r>
          </a:p>
        </p:txBody>
      </p:sp>
      <p:sp>
        <p:nvSpPr>
          <p:cNvPr id="8236" name="Line 42"/>
          <p:cNvSpPr>
            <a:spLocks noChangeShapeType="1"/>
          </p:cNvSpPr>
          <p:nvPr/>
        </p:nvSpPr>
        <p:spPr bwMode="auto">
          <a:xfrm flipV="1">
            <a:off x="8915400" y="3429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543800" y="63246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38" name="TextBox 17"/>
          <p:cNvSpPr txBox="1">
            <a:spLocks noChangeArrowheads="1"/>
          </p:cNvSpPr>
          <p:nvPr/>
        </p:nvSpPr>
        <p:spPr bwMode="auto">
          <a:xfrm>
            <a:off x="7162800" y="6172200"/>
            <a:ext cx="249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8239" name="TextBox 18"/>
          <p:cNvSpPr txBox="1">
            <a:spLocks noChangeArrowheads="1"/>
          </p:cNvSpPr>
          <p:nvPr/>
        </p:nvSpPr>
        <p:spPr bwMode="auto">
          <a:xfrm>
            <a:off x="5562600" y="47244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N(t)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5400000" flipH="1" flipV="1">
            <a:off x="5410201" y="4191000"/>
            <a:ext cx="914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99" name="Object 48"/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p:oleObj spid="_x0000_s8199" name="Equation" r:id="rId8" imgW="114120" imgH="177480" progId="Equation.BREE4">
              <p:embed/>
            </p:oleObj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16200000" flipH="1">
            <a:off x="1905000" y="25908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Inverse Functions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9144000" cy="4449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b="1" smtClean="0"/>
              <a:t>Suppose the inverse of f is a function, denoted by f </a:t>
            </a:r>
            <a:r>
              <a:rPr lang="en-US" sz="1800" b="1" baseline="30000" smtClean="0"/>
              <a:t>-1</a:t>
            </a:r>
            <a:r>
              <a:rPr lang="en-US" sz="1800" b="1" smtClean="0"/>
              <a:t>. Then f </a:t>
            </a:r>
            <a:r>
              <a:rPr lang="en-US" sz="1800" b="1" baseline="30000" smtClean="0"/>
              <a:t>-1</a:t>
            </a:r>
            <a:r>
              <a:rPr lang="en-US" sz="1800" b="1" smtClean="0"/>
              <a:t> (y) = x if and only if f(x) = y</a:t>
            </a:r>
          </a:p>
        </p:txBody>
      </p:sp>
      <p:pic>
        <p:nvPicPr>
          <p:cNvPr id="103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200400"/>
            <a:ext cx="28194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5"/>
          <p:cNvSpPr>
            <a:spLocks noChangeArrowheads="1"/>
          </p:cNvSpPr>
          <p:nvPr/>
        </p:nvSpPr>
        <p:spPr bwMode="auto">
          <a:xfrm>
            <a:off x="0" y="2057400"/>
            <a:ext cx="4572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/>
          </a:p>
          <a:p>
            <a:pPr>
              <a:spcBef>
                <a:spcPct val="50000"/>
              </a:spcBef>
            </a:pPr>
            <a:r>
              <a:rPr lang="en-US" b="1"/>
              <a:t>Graph the function f(x) = x</a:t>
            </a:r>
            <a:r>
              <a:rPr lang="en-US" b="1" baseline="30000"/>
              <a:t>3</a:t>
            </a:r>
            <a:r>
              <a:rPr lang="en-US" b="1"/>
              <a:t> + 2</a:t>
            </a:r>
          </a:p>
          <a:p>
            <a:pPr>
              <a:spcBef>
                <a:spcPct val="50000"/>
              </a:spcBef>
            </a:pPr>
            <a:r>
              <a:rPr lang="en-US"/>
              <a:t> </a:t>
            </a:r>
          </a:p>
        </p:txBody>
      </p:sp>
      <p:pic>
        <p:nvPicPr>
          <p:cNvPr id="1035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3167063"/>
            <a:ext cx="26670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7"/>
          <p:cNvSpPr>
            <a:spLocks noChangeArrowheads="1"/>
          </p:cNvSpPr>
          <p:nvPr/>
        </p:nvSpPr>
        <p:spPr bwMode="auto">
          <a:xfrm>
            <a:off x="3886200" y="2362200"/>
            <a:ext cx="201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And its inverse  </a:t>
            </a:r>
          </a:p>
          <a:p>
            <a:r>
              <a:rPr lang="en-US" b="1"/>
              <a:t>f </a:t>
            </a:r>
            <a:r>
              <a:rPr lang="en-US" b="1" baseline="30000"/>
              <a:t>-1</a:t>
            </a:r>
            <a:r>
              <a:rPr lang="en-US" b="1"/>
              <a:t> (x) =</a:t>
            </a:r>
            <a:r>
              <a:rPr lang="en-US"/>
              <a:t>       </a:t>
            </a:r>
          </a:p>
        </p:txBody>
      </p:sp>
      <p:sp>
        <p:nvSpPr>
          <p:cNvPr id="1037" name="Rectangle 11"/>
          <p:cNvSpPr>
            <a:spLocks noChangeArrowheads="1"/>
          </p:cNvSpPr>
          <p:nvPr/>
        </p:nvSpPr>
        <p:spPr bwMode="auto">
          <a:xfrm>
            <a:off x="1600200" y="4724400"/>
            <a:ext cx="3875088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y= x</a:t>
            </a:r>
            <a:r>
              <a:rPr lang="en-US" b="1" baseline="30000"/>
              <a:t>3 </a:t>
            </a:r>
            <a:r>
              <a:rPr lang="en-US" b="1"/>
              <a:t>+ 2</a:t>
            </a:r>
          </a:p>
          <a:p>
            <a:pPr>
              <a:spcBef>
                <a:spcPct val="50000"/>
              </a:spcBef>
            </a:pPr>
            <a:r>
              <a:rPr lang="en-US" b="1"/>
              <a:t>x</a:t>
            </a:r>
            <a:r>
              <a:rPr lang="en-US" b="1" baseline="30000"/>
              <a:t>3</a:t>
            </a:r>
            <a:r>
              <a:rPr lang="en-US" b="1"/>
              <a:t> = y – 2</a:t>
            </a:r>
          </a:p>
          <a:p>
            <a:pPr>
              <a:spcBef>
                <a:spcPct val="50000"/>
              </a:spcBef>
            </a:pPr>
            <a:r>
              <a:rPr lang="en-US" b="1"/>
              <a:t>x =</a:t>
            </a:r>
          </a:p>
          <a:p>
            <a:pPr>
              <a:spcBef>
                <a:spcPct val="50000"/>
              </a:spcBef>
            </a:pPr>
            <a:r>
              <a:rPr lang="en-US" b="1"/>
              <a:t>The inverse function is x = f </a:t>
            </a:r>
            <a:r>
              <a:rPr lang="en-US" b="1" baseline="30000"/>
              <a:t>-1</a:t>
            </a:r>
            <a:r>
              <a:rPr lang="en-US" b="1"/>
              <a:t>(y) =</a:t>
            </a:r>
          </a:p>
          <a:p>
            <a:pPr>
              <a:spcBef>
                <a:spcPct val="50000"/>
              </a:spcBef>
            </a:pPr>
            <a:r>
              <a:rPr lang="en-US" b="1"/>
              <a:t>f</a:t>
            </a:r>
            <a:r>
              <a:rPr lang="en-US" b="1" baseline="30000"/>
              <a:t>-1</a:t>
            </a:r>
            <a:r>
              <a:rPr lang="en-US" b="1"/>
              <a:t>(10) =                 = 2  </a:t>
            </a:r>
          </a:p>
          <a:p>
            <a:pPr>
              <a:spcBef>
                <a:spcPct val="50000"/>
              </a:spcBef>
            </a:pPr>
            <a:endParaRPr lang="en-US" b="1"/>
          </a:p>
        </p:txBody>
      </p:sp>
      <p:graphicFrame>
        <p:nvGraphicFramePr>
          <p:cNvPr id="1026" name="Object 17"/>
          <p:cNvGraphicFramePr>
            <a:graphicFrameLocks noChangeAspect="1"/>
          </p:cNvGraphicFramePr>
          <p:nvPr/>
        </p:nvGraphicFramePr>
        <p:xfrm>
          <a:off x="4495800" y="3276600"/>
          <a:ext cx="508000" cy="228600"/>
        </p:xfrm>
        <a:graphic>
          <a:graphicData uri="http://schemas.openxmlformats.org/presentationml/2006/ole">
            <p:oleObj spid="_x0000_s1026" name="Equation" r:id="rId5" imgW="507960" imgH="228600" progId="Equation.3">
              <p:embed/>
            </p:oleObj>
          </a:graphicData>
        </a:graphic>
      </p:graphicFrame>
      <p:pic>
        <p:nvPicPr>
          <p:cNvPr id="1038" name="Picture 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1800" y="3173413"/>
            <a:ext cx="22098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7" name="Object 15"/>
          <p:cNvGraphicFramePr>
            <a:graphicFrameLocks noChangeAspect="1"/>
          </p:cNvGraphicFramePr>
          <p:nvPr/>
        </p:nvGraphicFramePr>
        <p:xfrm>
          <a:off x="4876800" y="2667000"/>
          <a:ext cx="609600" cy="338138"/>
        </p:xfrm>
        <a:graphic>
          <a:graphicData uri="http://schemas.openxmlformats.org/presentationml/2006/ole">
            <p:oleObj spid="_x0000_s1027" name="Equation" r:id="rId7" imgW="457200" imgH="253800" progId="Equation.BREE4">
              <p:embed/>
            </p:oleObj>
          </a:graphicData>
        </a:graphic>
      </p:graphicFrame>
      <p:graphicFrame>
        <p:nvGraphicFramePr>
          <p:cNvPr id="1028" name="Object 16"/>
          <p:cNvGraphicFramePr>
            <a:graphicFrameLocks noChangeAspect="1"/>
          </p:cNvGraphicFramePr>
          <p:nvPr/>
        </p:nvGraphicFramePr>
        <p:xfrm>
          <a:off x="2057400" y="5562600"/>
          <a:ext cx="609600" cy="338138"/>
        </p:xfrm>
        <a:graphic>
          <a:graphicData uri="http://schemas.openxmlformats.org/presentationml/2006/ole">
            <p:oleObj spid="_x0000_s1028" name="Equation" r:id="rId8" imgW="457200" imgH="253800" progId="Equation.BREE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486400" y="5943600"/>
          <a:ext cx="609600" cy="338138"/>
        </p:xfrm>
        <a:graphic>
          <a:graphicData uri="http://schemas.openxmlformats.org/presentationml/2006/ole">
            <p:oleObj spid="_x0000_s1029" name="Equation" r:id="rId9" imgW="457200" imgH="253800" progId="Equation.BREE4">
              <p:embed/>
            </p:oleObj>
          </a:graphicData>
        </a:graphic>
      </p:graphicFrame>
      <p:graphicFrame>
        <p:nvGraphicFramePr>
          <p:cNvPr id="1030" name="Object 18"/>
          <p:cNvGraphicFramePr>
            <a:graphicFrameLocks noChangeAspect="1"/>
          </p:cNvGraphicFramePr>
          <p:nvPr/>
        </p:nvGraphicFramePr>
        <p:xfrm>
          <a:off x="2590800" y="6400800"/>
          <a:ext cx="685800" cy="307975"/>
        </p:xfrm>
        <a:graphic>
          <a:graphicData uri="http://schemas.openxmlformats.org/presentationml/2006/ole">
            <p:oleObj spid="_x0000_s1030" name="Equation" r:id="rId10" imgW="507960" imgH="228600" progId="Equation.3">
              <p:embed/>
            </p:oleObj>
          </a:graphicData>
        </a:graphic>
      </p:graphicFrame>
      <p:sp>
        <p:nvSpPr>
          <p:cNvPr id="1039" name="TextBox 20"/>
          <p:cNvSpPr txBox="1">
            <a:spLocks noChangeArrowheads="1"/>
          </p:cNvSpPr>
          <p:nvPr/>
        </p:nvSpPr>
        <p:spPr bwMode="auto">
          <a:xfrm>
            <a:off x="7543800" y="26670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f(x)</a:t>
            </a:r>
          </a:p>
        </p:txBody>
      </p:sp>
      <p:sp>
        <p:nvSpPr>
          <p:cNvPr id="1040" name="Rectangle 21"/>
          <p:cNvSpPr>
            <a:spLocks noChangeArrowheads="1"/>
          </p:cNvSpPr>
          <p:nvPr/>
        </p:nvSpPr>
        <p:spPr bwMode="auto">
          <a:xfrm>
            <a:off x="8077200" y="41148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f </a:t>
            </a:r>
            <a:r>
              <a:rPr lang="en-US" b="1" baseline="30000"/>
              <a:t>-1</a:t>
            </a:r>
            <a:r>
              <a:rPr lang="en-US" b="1"/>
              <a:t> (x) </a:t>
            </a:r>
            <a:endParaRPr lang="en-US"/>
          </a:p>
        </p:txBody>
      </p:sp>
      <p:cxnSp>
        <p:nvCxnSpPr>
          <p:cNvPr id="24" name="Straight Arrow Connector 23"/>
          <p:cNvCxnSpPr>
            <a:endCxn id="1039" idx="2"/>
          </p:cNvCxnSpPr>
          <p:nvPr/>
        </p:nvCxnSpPr>
        <p:spPr>
          <a:xfrm rot="16200000" flipV="1">
            <a:off x="7862094" y="3137694"/>
            <a:ext cx="239712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8077200" y="40386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smtClean="0">
                <a:cs typeface="Times New Roman" pitchFamily="18" charset="0"/>
              </a:rPr>
              <a:t>Percent Increase Formula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133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b="1" smtClean="0">
                <a:cs typeface="Times New Roman" pitchFamily="18" charset="0"/>
              </a:rPr>
              <a:t>A(t) = P(1 + r) </a:t>
            </a:r>
            <a:r>
              <a:rPr lang="en-US" b="1" i="1" baseline="30000" smtClean="0">
                <a:cs typeface="Times New Roman" pitchFamily="18" charset="0"/>
              </a:rPr>
              <a:t>t</a:t>
            </a:r>
          </a:p>
          <a:p>
            <a:pPr eaLnBrk="1" hangingPunct="1"/>
            <a:endParaRPr lang="en-US" smtClean="0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657600" y="3048000"/>
            <a:ext cx="2209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A = amount</a:t>
            </a:r>
          </a:p>
          <a:p>
            <a:r>
              <a:rPr lang="en-US" b="1"/>
              <a:t>P = principal</a:t>
            </a:r>
          </a:p>
          <a:p>
            <a:r>
              <a:rPr lang="en-US" b="1"/>
              <a:t>r= rate</a:t>
            </a:r>
          </a:p>
          <a:p>
            <a:r>
              <a:rPr lang="en-US" b="1"/>
              <a:t>t =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Ex 5.3, Pg 448</a:t>
            </a:r>
          </a:p>
        </p:txBody>
      </p:sp>
      <p:sp>
        <p:nvSpPr>
          <p:cNvPr id="9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752600"/>
            <a:ext cx="77724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u="sng" dirty="0" smtClean="0"/>
              <a:t>Solve, Round your answer to two decimal places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u="sng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/>
              <a:t>   </a:t>
            </a:r>
            <a:r>
              <a:rPr lang="en-US" sz="1600" b="1" u="sng" dirty="0" smtClean="0"/>
              <a:t>No 24</a:t>
            </a:r>
            <a:r>
              <a:rPr lang="en-US" sz="1600" b="1" dirty="0" smtClean="0"/>
              <a:t>    22.26 = 5.3 e </a:t>
            </a:r>
            <a:r>
              <a:rPr lang="en-US" sz="1600" b="1" baseline="30000" dirty="0" smtClean="0"/>
              <a:t>0.4x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/>
              <a:t>                 4.2 = e </a:t>
            </a:r>
            <a:r>
              <a:rPr lang="en-US" sz="1600" b="1" baseline="30000" dirty="0" smtClean="0"/>
              <a:t>1.2x  </a:t>
            </a:r>
            <a:r>
              <a:rPr lang="en-US" sz="1600" b="1" dirty="0" smtClean="0"/>
              <a:t> ( Divide by 5.3 )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/>
              <a:t>                 Change to logarithmic form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/>
              <a:t>                 1.2x = </a:t>
            </a:r>
            <a:r>
              <a:rPr lang="en-US" sz="1600" b="1" dirty="0" err="1" smtClean="0"/>
              <a:t>ln</a:t>
            </a:r>
            <a:r>
              <a:rPr lang="en-US" sz="1600" b="1" dirty="0" smtClean="0"/>
              <a:t> 4.2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/>
              <a:t>                x =               = 1.196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u="sng" dirty="0" smtClean="0"/>
              <a:t>Solve each equation for the specified variable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u="sng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u="sng" dirty="0" smtClean="0"/>
              <a:t>No. 33</a:t>
            </a:r>
            <a:r>
              <a:rPr lang="en-US" sz="1600" b="1" dirty="0" smtClean="0"/>
              <a:t>    y = k(1- e </a:t>
            </a:r>
            <a:r>
              <a:rPr lang="en-US" sz="1600" b="1" baseline="30000" dirty="0" smtClean="0"/>
              <a:t>- t</a:t>
            </a:r>
            <a:r>
              <a:rPr lang="en-US" sz="1600" b="1" dirty="0" smtClean="0"/>
              <a:t>), for 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/>
              <a:t>                  = 1- e </a:t>
            </a:r>
            <a:r>
              <a:rPr lang="en-US" sz="1600" b="1" baseline="30000" dirty="0" smtClean="0"/>
              <a:t>– t   </a:t>
            </a:r>
            <a:r>
              <a:rPr lang="en-US" sz="1600" b="1" dirty="0" smtClean="0"/>
              <a:t>(Divide by k)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/>
              <a:t>- </a:t>
            </a:r>
            <a:r>
              <a:rPr lang="en-US" sz="1600" b="1" baseline="30000" dirty="0" smtClean="0"/>
              <a:t>1 +           = -</a:t>
            </a:r>
            <a:r>
              <a:rPr lang="en-US" sz="1600" b="1" dirty="0" smtClean="0"/>
              <a:t> e </a:t>
            </a:r>
            <a:r>
              <a:rPr lang="en-US" sz="1600" b="1" baseline="30000" dirty="0" smtClean="0"/>
              <a:t>– t </a:t>
            </a:r>
            <a:r>
              <a:rPr lang="en-US" sz="1600" b="1" dirty="0" smtClean="0"/>
              <a:t>         (Subtract 1)</a:t>
            </a:r>
            <a:endParaRPr lang="en-US" sz="1600" b="1" baseline="30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baseline="30000" dirty="0" smtClean="0"/>
              <a:t>                </a:t>
            </a:r>
            <a:r>
              <a:rPr lang="en-US" sz="1600" b="1" dirty="0" smtClean="0"/>
              <a:t>e </a:t>
            </a:r>
            <a:r>
              <a:rPr lang="en-US" sz="1600" b="1" baseline="30000" dirty="0" smtClean="0"/>
              <a:t>– t  = 1 - </a:t>
            </a:r>
            <a:r>
              <a:rPr lang="en-US" sz="1600" b="1" baseline="30000" dirty="0" smtClean="0"/>
              <a:t>       </a:t>
            </a:r>
            <a:r>
              <a:rPr lang="en-US" sz="1600" b="1" baseline="30000" dirty="0" smtClean="0"/>
              <a:t>( multiply -1 )</a:t>
            </a:r>
            <a:endParaRPr lang="en-US" sz="1600" b="1" baseline="30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baseline="30000" dirty="0" smtClean="0"/>
              <a:t>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/>
              <a:t>      - t </a:t>
            </a:r>
            <a:r>
              <a:rPr lang="en-US" sz="1600" b="1" dirty="0" err="1" smtClean="0"/>
              <a:t>ln</a:t>
            </a:r>
            <a:r>
              <a:rPr lang="en-US" sz="1600" b="1" dirty="0" smtClean="0"/>
              <a:t> e = </a:t>
            </a:r>
            <a:r>
              <a:rPr lang="en-US" sz="1600" b="1" dirty="0" err="1" smtClean="0"/>
              <a:t>ln</a:t>
            </a:r>
            <a:r>
              <a:rPr lang="en-US" sz="1600" b="1" dirty="0" smtClean="0"/>
              <a:t>( 1-       )  (take </a:t>
            </a:r>
            <a:r>
              <a:rPr lang="en-US" sz="1600" b="1" dirty="0" err="1" smtClean="0"/>
              <a:t>ln</a:t>
            </a:r>
            <a:r>
              <a:rPr lang="en-US" sz="1600" b="1" dirty="0" smtClean="0"/>
              <a:t> </a:t>
            </a:r>
            <a:r>
              <a:rPr lang="en-US" sz="1600" b="1" dirty="0" smtClean="0"/>
              <a:t>both sides)  </a:t>
            </a:r>
            <a:r>
              <a:rPr lang="en-US" sz="1600" b="1" dirty="0" err="1" smtClean="0"/>
              <a:t>ln</a:t>
            </a:r>
            <a:r>
              <a:rPr lang="en-US" sz="1600" b="1" dirty="0" smtClean="0"/>
              <a:t> e=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/>
              <a:t>       t = - </a:t>
            </a:r>
            <a:r>
              <a:rPr lang="en-US" sz="1600" b="1" dirty="0" err="1" smtClean="0"/>
              <a:t>ln</a:t>
            </a:r>
            <a:r>
              <a:rPr lang="en-US" sz="1600" b="1" dirty="0" smtClean="0"/>
              <a:t> ( 1 -       )     ( Multiply -1)   = - </a:t>
            </a:r>
            <a:r>
              <a:rPr lang="en-US" sz="1600" b="1" dirty="0" err="1" smtClean="0"/>
              <a:t>ln</a:t>
            </a:r>
            <a:r>
              <a:rPr lang="en-US" sz="1600" b="1" dirty="0" smtClean="0"/>
              <a:t>                                           ( simplify ) = </a:t>
            </a:r>
            <a:r>
              <a:rPr lang="en-US" sz="1600" b="1" dirty="0" err="1" smtClean="0"/>
              <a:t>ln</a:t>
            </a:r>
            <a:endParaRPr lang="en-US" sz="1600" b="1" dirty="0" smtClean="0"/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990600" y="4572000"/>
          <a:ext cx="214313" cy="511175"/>
        </p:xfrm>
        <a:graphic>
          <a:graphicData uri="http://schemas.openxmlformats.org/presentationml/2006/ole">
            <p:oleObj spid="_x0000_s9218" name="Equation" r:id="rId3" imgW="164880" imgH="393480" progId="Equation.3">
              <p:embed/>
            </p:oleObj>
          </a:graphicData>
        </a:graphic>
      </p:graphicFrame>
      <p:graphicFrame>
        <p:nvGraphicFramePr>
          <p:cNvPr id="9219" name="Object 6"/>
          <p:cNvGraphicFramePr>
            <a:graphicFrameLocks noChangeAspect="1"/>
          </p:cNvGraphicFramePr>
          <p:nvPr/>
        </p:nvGraphicFramePr>
        <p:xfrm>
          <a:off x="7086600" y="6096000"/>
          <a:ext cx="457200" cy="401638"/>
        </p:xfrm>
        <a:graphic>
          <a:graphicData uri="http://schemas.openxmlformats.org/presentationml/2006/ole">
            <p:oleObj spid="_x0000_s9219" name="Equation" r:id="rId4" imgW="520560" imgH="457200" progId="Equation.3">
              <p:embed/>
            </p:oleObj>
          </a:graphicData>
        </a:graphic>
      </p:graphicFrame>
      <p:graphicFrame>
        <p:nvGraphicFramePr>
          <p:cNvPr id="9220" name="Object 7"/>
          <p:cNvGraphicFramePr>
            <a:graphicFrameLocks noChangeAspect="1"/>
          </p:cNvGraphicFramePr>
          <p:nvPr/>
        </p:nvGraphicFramePr>
        <p:xfrm>
          <a:off x="1905000" y="5867400"/>
          <a:ext cx="152400" cy="363538"/>
        </p:xfrm>
        <a:graphic>
          <a:graphicData uri="http://schemas.openxmlformats.org/presentationml/2006/ole">
            <p:oleObj spid="_x0000_s9220" name="Equation" r:id="rId5" imgW="164880" imgH="393480" progId="Equation.3">
              <p:embed/>
            </p:oleObj>
          </a:graphicData>
        </a:graphic>
      </p:graphicFrame>
      <p:graphicFrame>
        <p:nvGraphicFramePr>
          <p:cNvPr id="9221" name="Object 8"/>
          <p:cNvGraphicFramePr>
            <a:graphicFrameLocks noChangeAspect="1"/>
          </p:cNvGraphicFramePr>
          <p:nvPr/>
        </p:nvGraphicFramePr>
        <p:xfrm>
          <a:off x="1676400" y="6172200"/>
          <a:ext cx="160338" cy="381000"/>
        </p:xfrm>
        <a:graphic>
          <a:graphicData uri="http://schemas.openxmlformats.org/presentationml/2006/ole">
            <p:oleObj spid="_x0000_s9221" name="Equation" r:id="rId6" imgW="164880" imgH="393480" progId="Equation.3">
              <p:embed/>
            </p:oleObj>
          </a:graphicData>
        </a:graphic>
      </p:graphicFrame>
      <p:graphicFrame>
        <p:nvGraphicFramePr>
          <p:cNvPr id="9222" name="Object 9"/>
          <p:cNvGraphicFramePr>
            <a:graphicFrameLocks noChangeAspect="1"/>
          </p:cNvGraphicFramePr>
          <p:nvPr/>
        </p:nvGraphicFramePr>
        <p:xfrm>
          <a:off x="685800" y="5181600"/>
          <a:ext cx="160338" cy="381000"/>
        </p:xfrm>
        <a:graphic>
          <a:graphicData uri="http://schemas.openxmlformats.org/presentationml/2006/ole">
            <p:oleObj spid="_x0000_s9222" name="Equation" r:id="rId7" imgW="164880" imgH="393480" progId="Equation.3">
              <p:embed/>
            </p:oleObj>
          </a:graphicData>
        </a:graphic>
      </p:graphicFrame>
      <p:graphicFrame>
        <p:nvGraphicFramePr>
          <p:cNvPr id="9223" name="Content Placeholder 10"/>
          <p:cNvGraphicFramePr>
            <a:graphicFrameLocks noChangeAspect="1"/>
          </p:cNvGraphicFramePr>
          <p:nvPr>
            <p:ph sz="quarter" idx="2"/>
          </p:nvPr>
        </p:nvGraphicFramePr>
        <p:xfrm>
          <a:off x="1524000" y="3352800"/>
          <a:ext cx="327025" cy="317500"/>
        </p:xfrm>
        <a:graphic>
          <a:graphicData uri="http://schemas.openxmlformats.org/presentationml/2006/ole">
            <p:oleObj spid="_x0000_s9223" name="Equation" r:id="rId8" imgW="406080" imgH="393480" progId="Equation.BREE4">
              <p:embed/>
            </p:oleObj>
          </a:graphicData>
        </a:graphic>
      </p:graphicFrame>
      <p:graphicFrame>
        <p:nvGraphicFramePr>
          <p:cNvPr id="9224" name="Object 9"/>
          <p:cNvGraphicFramePr>
            <a:graphicFrameLocks noChangeAspect="1"/>
          </p:cNvGraphicFramePr>
          <p:nvPr/>
        </p:nvGraphicFramePr>
        <p:xfrm>
          <a:off x="1524000" y="5410200"/>
          <a:ext cx="160338" cy="381000"/>
        </p:xfrm>
        <a:graphic>
          <a:graphicData uri="http://schemas.openxmlformats.org/presentationml/2006/ole">
            <p:oleObj spid="_x0000_s9224" name="Equation" r:id="rId9" imgW="164880" imgH="393480" progId="Equation.3">
              <p:embed/>
            </p:oleObj>
          </a:graphicData>
        </a:graphic>
      </p:graphicFrame>
      <p:graphicFrame>
        <p:nvGraphicFramePr>
          <p:cNvPr id="9225" name="Object 12"/>
          <p:cNvGraphicFramePr>
            <a:graphicFrameLocks noChangeAspect="1"/>
          </p:cNvGraphicFramePr>
          <p:nvPr/>
        </p:nvGraphicFramePr>
        <p:xfrm>
          <a:off x="3886200" y="6019800"/>
          <a:ext cx="1828800" cy="557213"/>
        </p:xfrm>
        <a:graphic>
          <a:graphicData uri="http://schemas.openxmlformats.org/presentationml/2006/ole">
            <p:oleObj spid="_x0000_s9225" name="Equation" r:id="rId10" imgW="1091880" imgH="469800" progId="Equation.BREE4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495800" y="6096000"/>
            <a:ext cx="3048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 err="1"/>
              <a:t>ln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762000"/>
          </a:xfrm>
        </p:spPr>
        <p:txBody>
          <a:bodyPr/>
          <a:lstStyle/>
          <a:p>
            <a:pPr eaLnBrk="1" hangingPunct="1"/>
            <a:r>
              <a:rPr lang="en-US" sz="2800" b="1" smtClean="0"/>
              <a:t>Inverse Functions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idx="1"/>
          </p:nvPr>
        </p:nvSpPr>
        <p:spPr>
          <a:xfrm>
            <a:off x="5029200" y="1752600"/>
            <a:ext cx="1676400" cy="13716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8" name="AutoShape 3"/>
          <p:cNvSpPr>
            <a:spLocks noChangeArrowheads="1"/>
          </p:cNvSpPr>
          <p:nvPr/>
        </p:nvSpPr>
        <p:spPr bwMode="auto">
          <a:xfrm>
            <a:off x="1524000" y="1828800"/>
            <a:ext cx="1600200" cy="1219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f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2057400" y="1600200"/>
            <a:ext cx="304800" cy="381000"/>
          </a:xfrm>
          <a:prstGeom prst="can">
            <a:avLst>
              <a:gd name="adj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486400" y="1524000"/>
            <a:ext cx="304800" cy="381000"/>
          </a:xfrm>
          <a:prstGeom prst="can">
            <a:avLst>
              <a:gd name="adj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 rot="5499646">
            <a:off x="3009900" y="2247900"/>
            <a:ext cx="304800" cy="381000"/>
          </a:xfrm>
          <a:prstGeom prst="can">
            <a:avLst>
              <a:gd name="adj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 rot="5804023">
            <a:off x="6515100" y="2400300"/>
            <a:ext cx="304800" cy="381000"/>
          </a:xfrm>
          <a:prstGeom prst="can">
            <a:avLst>
              <a:gd name="adj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276600" y="2743200"/>
            <a:ext cx="9620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Times New Roman" pitchFamily="18" charset="0"/>
              </a:rPr>
              <a:t>Output f(x) 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5334000" y="914400"/>
            <a:ext cx="771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Times New Roman" pitchFamily="18" charset="0"/>
              </a:rPr>
              <a:t>3 Output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736725" y="1001713"/>
            <a:ext cx="7858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Input  x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7391400" y="2362200"/>
            <a:ext cx="741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6 Input</a:t>
            </a:r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2133600" y="129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V="1">
            <a:off x="5638800" y="114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73152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3733800" y="2743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8689" name="Group 17"/>
          <p:cNvGraphicFramePr>
            <a:graphicFrameLocks noGrp="1"/>
          </p:cNvGraphicFramePr>
          <p:nvPr/>
        </p:nvGraphicFramePr>
        <p:xfrm>
          <a:off x="762000" y="3810000"/>
          <a:ext cx="1905000" cy="182880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709" name="Group 37"/>
          <p:cNvGraphicFramePr>
            <a:graphicFrameLocks noGrp="1"/>
          </p:cNvGraphicFramePr>
          <p:nvPr/>
        </p:nvGraphicFramePr>
        <p:xfrm>
          <a:off x="4953000" y="3886200"/>
          <a:ext cx="1905000" cy="182880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1" name="Text Box 57"/>
          <p:cNvSpPr txBox="1">
            <a:spLocks noChangeArrowheads="1"/>
          </p:cNvSpPr>
          <p:nvPr/>
        </p:nvSpPr>
        <p:spPr bwMode="auto">
          <a:xfrm>
            <a:off x="152400" y="3162300"/>
            <a:ext cx="876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</a:rPr>
              <a:t>The inverse of a function f is obtained by running the function machine in reverse</a:t>
            </a:r>
          </a:p>
        </p:txBody>
      </p:sp>
      <p:sp>
        <p:nvSpPr>
          <p:cNvPr id="16442" name="Text Box 58"/>
          <p:cNvSpPr txBox="1">
            <a:spLocks noChangeArrowheads="1"/>
          </p:cNvSpPr>
          <p:nvPr/>
        </p:nvSpPr>
        <p:spPr bwMode="auto">
          <a:xfrm>
            <a:off x="5470525" y="2251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g</a:t>
            </a:r>
          </a:p>
        </p:txBody>
      </p:sp>
      <p:sp>
        <p:nvSpPr>
          <p:cNvPr id="16443" name="Text Box 59"/>
          <p:cNvSpPr txBox="1">
            <a:spLocks noChangeArrowheads="1"/>
          </p:cNvSpPr>
          <p:nvPr/>
        </p:nvSpPr>
        <p:spPr bwMode="auto">
          <a:xfrm>
            <a:off x="669925" y="6518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6444" name="Text Box 60"/>
          <p:cNvSpPr txBox="1">
            <a:spLocks noChangeArrowheads="1"/>
          </p:cNvSpPr>
          <p:nvPr/>
        </p:nvSpPr>
        <p:spPr bwMode="auto">
          <a:xfrm>
            <a:off x="0" y="6069013"/>
            <a:ext cx="8259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</a:rPr>
              <a:t>Suppose g is the inverse function for f. Then  g(b) = a if and only if  f(a) = b</a:t>
            </a:r>
          </a:p>
        </p:txBody>
      </p:sp>
      <p:sp>
        <p:nvSpPr>
          <p:cNvPr id="16445" name="Text Box 61"/>
          <p:cNvSpPr txBox="1">
            <a:spLocks noChangeArrowheads="1"/>
          </p:cNvSpPr>
          <p:nvPr/>
        </p:nvSpPr>
        <p:spPr bwMode="auto">
          <a:xfrm>
            <a:off x="4953000" y="5715000"/>
            <a:ext cx="201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Inverse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b="1" smtClean="0"/>
              <a:t>Graph of the Inverse Function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idx="1"/>
          </p:nvPr>
        </p:nvSpPr>
        <p:spPr>
          <a:xfrm flipH="1">
            <a:off x="4572000" y="2667000"/>
            <a:ext cx="80963" cy="84138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  <a:round/>
          </a:ln>
        </p:spPr>
        <p:txBody>
          <a:bodyPr rtlCol="0">
            <a:normAutofit fontScale="25000" lnSpcReduction="20000"/>
          </a:bodyPr>
          <a:lstStyle/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smtClean="0"/>
          </a:p>
        </p:txBody>
      </p:sp>
      <p:sp>
        <p:nvSpPr>
          <p:cNvPr id="17412" name="Line 3"/>
          <p:cNvSpPr>
            <a:spLocks noChangeShapeType="1"/>
          </p:cNvSpPr>
          <p:nvPr/>
        </p:nvSpPr>
        <p:spPr bwMode="auto">
          <a:xfrm>
            <a:off x="1143000" y="28194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3" name="Line 4"/>
          <p:cNvSpPr>
            <a:spLocks noChangeShapeType="1"/>
          </p:cNvSpPr>
          <p:nvPr/>
        </p:nvSpPr>
        <p:spPr bwMode="auto">
          <a:xfrm flipV="1">
            <a:off x="3276600" y="9906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Oval 5"/>
          <p:cNvSpPr>
            <a:spLocks noChangeArrowheads="1"/>
          </p:cNvSpPr>
          <p:nvPr/>
        </p:nvSpPr>
        <p:spPr bwMode="auto">
          <a:xfrm flipV="1">
            <a:off x="3505200" y="1981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3581400" y="20574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3429000" y="129540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(a, b)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5029200" y="2286000"/>
            <a:ext cx="636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(b, a)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0" y="51054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The graphs of </a:t>
            </a:r>
            <a:r>
              <a:rPr lang="en-US" sz="2400" b="1">
                <a:solidFill>
                  <a:srgbClr val="FF0066"/>
                </a:solidFill>
                <a:latin typeface="Times New Roman" pitchFamily="18" charset="0"/>
              </a:rPr>
              <a:t>y = f(x)</a:t>
            </a:r>
            <a:r>
              <a:rPr lang="en-US" sz="2400" b="1">
                <a:latin typeface="Times New Roman" pitchFamily="18" charset="0"/>
              </a:rPr>
              <a:t> and its inverse, </a:t>
            </a:r>
          </a:p>
          <a:p>
            <a:r>
              <a:rPr lang="en-US" sz="2400" b="1">
                <a:solidFill>
                  <a:srgbClr val="FF0066"/>
                </a:solidFill>
                <a:latin typeface="Times New Roman" pitchFamily="18" charset="0"/>
              </a:rPr>
              <a:t>y = f </a:t>
            </a:r>
            <a:r>
              <a:rPr lang="en-US" sz="2400" b="1" baseline="30000">
                <a:solidFill>
                  <a:srgbClr val="FF0066"/>
                </a:solidFill>
                <a:latin typeface="Times New Roman" pitchFamily="18" charset="0"/>
              </a:rPr>
              <a:t>– 1</a:t>
            </a:r>
            <a:r>
              <a:rPr lang="en-US" sz="2400" b="1">
                <a:solidFill>
                  <a:srgbClr val="FF0066"/>
                </a:solidFill>
                <a:latin typeface="Times New Roman" pitchFamily="18" charset="0"/>
              </a:rPr>
              <a:t> (x)  or g(x),</a:t>
            </a:r>
            <a:r>
              <a:rPr lang="en-US" sz="2400" b="1">
                <a:latin typeface="Times New Roman" pitchFamily="18" charset="0"/>
              </a:rPr>
              <a:t> are reflections of each other about the line </a:t>
            </a:r>
            <a:r>
              <a:rPr lang="en-US" sz="2400" b="1">
                <a:solidFill>
                  <a:srgbClr val="FF0066"/>
                </a:solidFill>
                <a:latin typeface="Times New Roman" pitchFamily="18" charset="0"/>
              </a:rPr>
              <a:t>y = x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651125" y="323691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y= x</a:t>
            </a: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V="1">
            <a:off x="2057400" y="2057400"/>
            <a:ext cx="2514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Horizontal Line Test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686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b="1" u="sng" smtClean="0"/>
              <a:t>Horizontal Line Test-</a:t>
            </a:r>
            <a:r>
              <a:rPr lang="en-US" sz="2000" smtClean="0"/>
              <a:t> If no horizontal line intersects the graph of a</a:t>
            </a:r>
          </a:p>
          <a:p>
            <a:pPr eaLnBrk="1" hangingPunct="1">
              <a:buFontTx/>
              <a:buNone/>
            </a:pPr>
            <a:r>
              <a:rPr lang="en-US" sz="2000" smtClean="0"/>
              <a:t>function </a:t>
            </a:r>
            <a:r>
              <a:rPr lang="en-US" sz="2000" b="1" u="sng" smtClean="0"/>
              <a:t>more than once</a:t>
            </a:r>
            <a:r>
              <a:rPr lang="en-US" sz="2000" smtClean="0"/>
              <a:t>, then the </a:t>
            </a:r>
            <a:r>
              <a:rPr lang="en-US" sz="2000" b="1" u="sng" smtClean="0"/>
              <a:t>inverse is also a function</a:t>
            </a:r>
          </a:p>
          <a:p>
            <a:pPr eaLnBrk="1" hangingPunct="1">
              <a:buFontTx/>
              <a:buNone/>
            </a:pPr>
            <a:endParaRPr lang="en-US" sz="2000" b="1" u="sng" smtClean="0"/>
          </a:p>
          <a:p>
            <a:pPr eaLnBrk="1" hangingPunct="1">
              <a:buFontTx/>
              <a:buNone/>
            </a:pPr>
            <a:r>
              <a:rPr lang="en-US" sz="2000" smtClean="0"/>
              <a:t>A function that passes the horizontal line test is called one –to-one,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because </a:t>
            </a:r>
            <a:r>
              <a:rPr lang="en-US" sz="2000" b="1" u="sng" smtClean="0"/>
              <a:t>each input has only one output</a:t>
            </a:r>
            <a:r>
              <a:rPr lang="en-US" sz="2000" smtClean="0"/>
              <a:t> and </a:t>
            </a:r>
            <a:r>
              <a:rPr lang="en-US" sz="2000" b="1" u="sng" smtClean="0"/>
              <a:t>each output has only one </a:t>
            </a:r>
          </a:p>
          <a:p>
            <a:pPr eaLnBrk="1" hangingPunct="1">
              <a:buFontTx/>
              <a:buNone/>
            </a:pPr>
            <a:r>
              <a:rPr lang="en-US" sz="2000" b="1" u="sng" smtClean="0"/>
              <a:t>input</a:t>
            </a:r>
            <a:r>
              <a:rPr lang="en-US" sz="2000" b="1" smtClean="0"/>
              <a:t>.</a:t>
            </a:r>
            <a:r>
              <a:rPr lang="en-US" sz="2000" smtClean="0"/>
              <a:t> A one to one function passes the horizontal line test as well as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the vertical line test.</a:t>
            </a:r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>
              <a:buFontTx/>
              <a:buNone/>
            </a:pPr>
            <a:r>
              <a:rPr lang="en-US" sz="2000" b="1" u="sng" smtClean="0"/>
              <a:t>One-to-One Function</a:t>
            </a:r>
            <a:r>
              <a:rPr lang="en-US" sz="2000" u="sng" smtClean="0"/>
              <a:t> </a:t>
            </a:r>
            <a:r>
              <a:rPr lang="en-US" sz="2000" smtClean="0"/>
              <a:t>– The inverse of a function f is also a function if</a:t>
            </a:r>
          </a:p>
          <a:p>
            <a:pPr eaLnBrk="1" hangingPunct="1">
              <a:buFontTx/>
              <a:buNone/>
            </a:pPr>
            <a:r>
              <a:rPr lang="en-US" sz="2000" smtClean="0"/>
              <a:t>and only if f is one-to-one.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876800"/>
            <a:ext cx="2743200" cy="185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rot="16200000" flipH="1">
            <a:off x="3695700" y="552450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sz="3200" b="1" smtClean="0"/>
              <a:t>Horizontal Line Test</a:t>
            </a:r>
          </a:p>
        </p:txBody>
      </p:sp>
      <p:sp>
        <p:nvSpPr>
          <p:cNvPr id="19459" name="Rectangle 7"/>
          <p:cNvSpPr>
            <a:spLocks noGrp="1"/>
          </p:cNvSpPr>
          <p:nvPr>
            <p:ph idx="1"/>
          </p:nvPr>
        </p:nvSpPr>
        <p:spPr>
          <a:xfrm rot="335599" flipV="1">
            <a:off x="2819400" y="990600"/>
            <a:ext cx="777875" cy="2286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51" y="0"/>
                </a:moveTo>
                <a:cubicBezTo>
                  <a:pt x="11961" y="28"/>
                  <a:pt x="21600" y="9690"/>
                  <a:pt x="21600" y="21600"/>
                </a:cubicBezTo>
              </a:path>
              <a:path w="21600" h="21600" stroke="0" extrusionOk="0">
                <a:moveTo>
                  <a:pt x="51" y="0"/>
                </a:moveTo>
                <a:cubicBezTo>
                  <a:pt x="11961" y="28"/>
                  <a:pt x="21600" y="969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ln>
            <a:solidFill>
              <a:srgbClr val="FF0066"/>
            </a:solidFill>
            <a:rou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60" name="Line 3"/>
          <p:cNvSpPr>
            <a:spLocks noChangeShapeType="1"/>
          </p:cNvSpPr>
          <p:nvPr/>
        </p:nvSpPr>
        <p:spPr bwMode="auto">
          <a:xfrm>
            <a:off x="990600" y="32004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1" name="Line 4"/>
          <p:cNvSpPr>
            <a:spLocks noChangeShapeType="1"/>
          </p:cNvSpPr>
          <p:nvPr/>
        </p:nvSpPr>
        <p:spPr bwMode="auto">
          <a:xfrm flipV="1">
            <a:off x="2667000" y="10668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2" name="Arc 5"/>
          <p:cNvSpPr>
            <a:spLocks/>
          </p:cNvSpPr>
          <p:nvPr/>
        </p:nvSpPr>
        <p:spPr bwMode="auto">
          <a:xfrm rot="10800000" flipV="1">
            <a:off x="2667000" y="2286000"/>
            <a:ext cx="1600200" cy="914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Arc 6"/>
          <p:cNvSpPr>
            <a:spLocks/>
          </p:cNvSpPr>
          <p:nvPr/>
        </p:nvSpPr>
        <p:spPr bwMode="auto">
          <a:xfrm rot="10666255">
            <a:off x="2667000" y="3124200"/>
            <a:ext cx="1828800" cy="1219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Arc 8"/>
          <p:cNvSpPr>
            <a:spLocks/>
          </p:cNvSpPr>
          <p:nvPr/>
        </p:nvSpPr>
        <p:spPr bwMode="auto">
          <a:xfrm rot="5666290" flipV="1">
            <a:off x="1257300" y="1638300"/>
            <a:ext cx="2209800" cy="914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1905000" y="1676400"/>
            <a:ext cx="22098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136525" y="2403475"/>
            <a:ext cx="89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y = x</a:t>
            </a:r>
            <a:r>
              <a:rPr lang="en-US" sz="2000" b="1" baseline="300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819400" y="4572000"/>
            <a:ext cx="403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</a:rPr>
              <a:t>f </a:t>
            </a:r>
            <a:r>
              <a:rPr lang="en-US" sz="2400" baseline="30000">
                <a:latin typeface="Times New Roman" pitchFamily="18" charset="0"/>
              </a:rPr>
              <a:t>-1</a:t>
            </a:r>
            <a:r>
              <a:rPr lang="en-US" sz="2400">
                <a:latin typeface="Times New Roman" pitchFamily="18" charset="0"/>
              </a:rPr>
              <a:t> (x) = y = +     x</a:t>
            </a:r>
          </a:p>
          <a:p>
            <a:r>
              <a:rPr lang="en-US" sz="2400">
                <a:latin typeface="Times New Roman" pitchFamily="18" charset="0"/>
              </a:rPr>
              <a:t>                     -   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4724400" y="4724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4876800" y="464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5029200" y="4648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822325" y="5675313"/>
            <a:ext cx="7854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If no horizontal line intersects the graph of a function more than once, </a:t>
            </a:r>
          </a:p>
          <a:p>
            <a:r>
              <a:rPr lang="en-US" b="1"/>
              <a:t>then the inverse is also a function</a:t>
            </a: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6019800" y="4800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7194550" y="4495800"/>
            <a:ext cx="194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Inverse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The graphs y= 4x – 3, Interchange x and y and solve for y to get inverse of the function</a:t>
            </a:r>
            <a:br>
              <a:rPr lang="en-US" sz="2000" dirty="0" smtClean="0"/>
            </a:br>
            <a:r>
              <a:rPr lang="en-US" sz="2000" dirty="0" smtClean="0"/>
              <a:t>                          f </a:t>
            </a:r>
            <a:r>
              <a:rPr lang="en-US" sz="2000" baseline="30000" dirty="0" smtClean="0"/>
              <a:t>– 1 </a:t>
            </a:r>
            <a:r>
              <a:rPr lang="en-US" sz="2000" dirty="0" smtClean="0"/>
              <a:t>(x) = y = x   +  3</a:t>
            </a:r>
            <a:br>
              <a:rPr lang="en-US" sz="2000" dirty="0" smtClean="0"/>
            </a:br>
            <a:r>
              <a:rPr lang="en-US" sz="2000" dirty="0" smtClean="0"/>
              <a:t>                                               4       4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2514600" y="1066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971800" y="1066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838200" y="35814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V="1">
            <a:off x="2514600" y="17526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V="1">
            <a:off x="609600" y="2743200"/>
            <a:ext cx="4038600" cy="11430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rot="7825762" flipV="1">
            <a:off x="685800" y="3124200"/>
            <a:ext cx="4038600" cy="11430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743200" y="4038600"/>
            <a:ext cx="976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y = 4x - 3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489325" y="3033713"/>
            <a:ext cx="2701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y = x/4 + ¾   </a:t>
            </a:r>
            <a:r>
              <a:rPr lang="en-US" sz="1600" b="1">
                <a:latin typeface="Times New Roman" pitchFamily="18" charset="0"/>
              </a:rPr>
              <a:t>Inverse function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898525" y="3948113"/>
            <a:ext cx="603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y = x</a:t>
            </a:r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1143000" y="42672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V="1">
            <a:off x="1219200" y="2057400"/>
            <a:ext cx="297180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600" b="1" smtClean="0"/>
              <a:t>Domain and range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Domain and range of the Inverse Function</a:t>
            </a:r>
          </a:p>
          <a:p>
            <a:pPr eaLnBrk="1" hangingPunct="1">
              <a:buFontTx/>
              <a:buNone/>
            </a:pPr>
            <a:r>
              <a:rPr lang="en-US" sz="2800" smtClean="0"/>
              <a:t>If f </a:t>
            </a:r>
            <a:r>
              <a:rPr lang="en-US" sz="2800" baseline="30000" smtClean="0"/>
              <a:t>-1 </a:t>
            </a:r>
            <a:r>
              <a:rPr lang="en-US" sz="2800" smtClean="0"/>
              <a:t>(x) is the inverse function for f(x), then 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r>
              <a:rPr lang="en-US" sz="2800" smtClean="0"/>
              <a:t>Domain (f </a:t>
            </a:r>
            <a:r>
              <a:rPr lang="en-US" sz="2800" baseline="30000" smtClean="0"/>
              <a:t>-1</a:t>
            </a:r>
            <a:r>
              <a:rPr lang="en-US" sz="2800" smtClean="0"/>
              <a:t>) = Range (f)</a:t>
            </a:r>
          </a:p>
          <a:p>
            <a:pPr eaLnBrk="1" hangingPunct="1">
              <a:buFontTx/>
              <a:buNone/>
            </a:pPr>
            <a:r>
              <a:rPr lang="en-US" sz="2800" smtClean="0"/>
              <a:t>Range (f </a:t>
            </a:r>
            <a:r>
              <a:rPr lang="en-US" sz="2800" baseline="30000" smtClean="0"/>
              <a:t>-1</a:t>
            </a:r>
            <a:r>
              <a:rPr lang="en-US" sz="2800" smtClean="0"/>
              <a:t>) = Domain (f)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</TotalTime>
  <Words>2194</Words>
  <Application>Microsoft Office PowerPoint</Application>
  <PresentationFormat>On-screen Show (4:3)</PresentationFormat>
  <Paragraphs>491</Paragraphs>
  <Slides>31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Times New Roman</vt:lpstr>
      <vt:lpstr>Wingdings</vt:lpstr>
      <vt:lpstr>Office Theme</vt:lpstr>
      <vt:lpstr>Microsoft Equation 3.0</vt:lpstr>
      <vt:lpstr>Brownstone Equation Editor 5.0 Equation</vt:lpstr>
      <vt:lpstr>Ch 5.1 Inverse Functions</vt:lpstr>
      <vt:lpstr>Inverse Functions</vt:lpstr>
      <vt:lpstr>Inverse Functions</vt:lpstr>
      <vt:lpstr>Inverse Functions</vt:lpstr>
      <vt:lpstr>Graph of the Inverse Function</vt:lpstr>
      <vt:lpstr>Horizontal Line Test</vt:lpstr>
      <vt:lpstr>Horizontal Line Test</vt:lpstr>
      <vt:lpstr>The graphs y= 4x – 3, Interchange x and y and solve for y to get inverse of the function                           f – 1 (x) = y = x   +  3                                                4       4</vt:lpstr>
      <vt:lpstr>Domain and range</vt:lpstr>
      <vt:lpstr>                 Functions and Inverse functions  Suppose f -1 is the inverse function for f. Then f-1 (f(x)) = x and f(f -1(y)) = y  as long as x is in the domain of f, and y is in the domain of f -1</vt:lpstr>
      <vt:lpstr>Graph</vt:lpstr>
      <vt:lpstr>               Ex 5.1, No 33  a) Find the domain and range of the function g(x) =            b) Find a formula for g -1 (x) c) State the domain and range of g-1(x) d) Graph g and g-1 on the same grid </vt:lpstr>
      <vt:lpstr>5.1  (Inverse function) pg417</vt:lpstr>
      <vt:lpstr>Ch 5.2 Logarithmic Functions</vt:lpstr>
      <vt:lpstr>5.2 Inverse of logarithmic functions</vt:lpstr>
      <vt:lpstr>Graphs of Exponential Functions</vt:lpstr>
      <vt:lpstr>Evaluating 10 x ( pg – 427) (Graphing Calculator )</vt:lpstr>
      <vt:lpstr>Steps for solving Logarithmic Functions</vt:lpstr>
      <vt:lpstr>Evaluating Logarithmic Functions Use Log key on a calculator </vt:lpstr>
      <vt:lpstr>Graph each pair of functions on your calculator. Explain the result</vt:lpstr>
      <vt:lpstr>Example</vt:lpstr>
      <vt:lpstr>58</vt:lpstr>
      <vt:lpstr>Ch 5.3 The Natural Base</vt:lpstr>
      <vt:lpstr>5.3 The Natural Base ( pg 438)</vt:lpstr>
      <vt:lpstr>Properties of Natural Logarithms (pg 439)</vt:lpstr>
      <vt:lpstr>                                                                                 5.3 The Natural Base ( Pg 437 )  There is another base for logarithms and exponential functions that is often used in applications. This base is an irrational number called e, where e = 2.71828182845 The number e is essential for many advanced topics , and is often called natural base</vt:lpstr>
      <vt:lpstr>Exponential Growth and Decay</vt:lpstr>
      <vt:lpstr>Growth or Decay Factors</vt:lpstr>
      <vt:lpstr>Ex 5.3 ( Pg 446)</vt:lpstr>
      <vt:lpstr>Percent Increase Formula</vt:lpstr>
      <vt:lpstr>Ex 5.3, Pg 448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 Saha</dc:creator>
  <cp:lastModifiedBy> </cp:lastModifiedBy>
  <cp:revision>28</cp:revision>
  <dcterms:created xsi:type="dcterms:W3CDTF">2007-12-27T01:41:50Z</dcterms:created>
  <dcterms:modified xsi:type="dcterms:W3CDTF">2009-09-10T16:11:11Z</dcterms:modified>
</cp:coreProperties>
</file>